
<file path=[Content_Types].xml><?xml version="1.0" encoding="utf-8"?>
<Types xmlns="http://schemas.openxmlformats.org/package/2006/content-types">
  <Default ContentType="image/png" Extension="pn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theme+xml" PartName="/ppt/theme/theme2.xml"/>
  <Override ContentType="application/vnd.openxmlformats-officedocument.theme+xml" PartName="/ppt/theme/theme3.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package.core-properties+xml" PartName="/docProps/core.xml"/>
  <Override ContentType="application/vnd.openxmlformats-officedocument.extended-properties+xml" PartName="/docProps/app.xml"/>
  <Default ContentType="image/jpeg" Extension="jpeg"/>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4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3" r:id="rId37"/>
    <p:sldId id="291" r:id="rId38"/>
    <p:sldId id="292" r:id="rId3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10127840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23" name="Google Shape;123;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4" name="Google Shape;124;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851981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91" name="Google Shape;191;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29492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97" name="Google Shape;197;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011522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05" name="Google Shape;20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9681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13" name="Google Shape;213;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89559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20" name="Google Shape;220;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19609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28" name="Google Shape;228;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61914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36" name="Google Shape;236;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48054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43" name="Google Shape;243;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42490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bb032638a4_1_6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GB" sz="2000"/>
              <a:t>S, SS</a:t>
            </a:r>
            <a:endParaRPr sz="2000"/>
          </a:p>
          <a:p>
            <a:pPr marL="0" lvl="0" indent="0" algn="l" rtl="0">
              <a:spcBef>
                <a:spcPts val="360"/>
              </a:spcBef>
              <a:spcAft>
                <a:spcPts val="0"/>
              </a:spcAft>
              <a:buNone/>
            </a:pPr>
            <a:r>
              <a:rPr lang="en-GB" sz="2000"/>
              <a:t>SR</a:t>
            </a:r>
            <a:endParaRPr sz="2000"/>
          </a:p>
        </p:txBody>
      </p:sp>
      <p:sp>
        <p:nvSpPr>
          <p:cNvPr id="250" name="Google Shape;250;gbb032638a4_1_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839330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bb032638a4_1_3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7" name="Google Shape;257;gbb032638a4_1_3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KRW</a:t>
            </a:r>
            <a:endParaRPr sz="2000"/>
          </a:p>
          <a:p>
            <a:pPr marL="0" lvl="0" indent="0" algn="l" rtl="0">
              <a:spcBef>
                <a:spcPts val="600"/>
              </a:spcBef>
              <a:spcAft>
                <a:spcPts val="0"/>
              </a:spcAft>
              <a:buNone/>
            </a:pPr>
            <a:r>
              <a:rPr lang="en-GB" sz="2000"/>
              <a:t>S, SS </a:t>
            </a:r>
            <a:endParaRPr/>
          </a:p>
          <a:p>
            <a:pPr marL="0" lvl="0" indent="0" algn="l" rtl="0">
              <a:spcBef>
                <a:spcPts val="600"/>
              </a:spcBef>
              <a:spcAft>
                <a:spcPts val="0"/>
              </a:spcAft>
              <a:buNone/>
            </a:pPr>
            <a:r>
              <a:rPr lang="en-GB" sz="2000"/>
              <a:t>SR</a:t>
            </a:r>
            <a:endParaRPr/>
          </a:p>
          <a:p>
            <a:pPr marL="0" lvl="0" indent="0" algn="l" rtl="0">
              <a:spcBef>
                <a:spcPts val="600"/>
              </a:spcBef>
              <a:spcAft>
                <a:spcPts val="0"/>
              </a:spcAft>
              <a:buNone/>
            </a:pPr>
            <a:endParaRPr sz="2000"/>
          </a:p>
        </p:txBody>
      </p:sp>
      <p:sp>
        <p:nvSpPr>
          <p:cNvPr id="258" name="Google Shape;258;gbb032638a4_1_3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19</a:t>
            </a:fld>
            <a:endParaRPr/>
          </a:p>
        </p:txBody>
      </p:sp>
    </p:spTree>
    <p:extLst>
      <p:ext uri="{BB962C8B-B14F-4D97-AF65-F5344CB8AC3E}">
        <p14:creationId xmlns:p14="http://schemas.microsoft.com/office/powerpoint/2010/main" val="339898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29" name="Google Shape;129;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0" name="Google Shape;130;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2</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0721059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bb032638a4_1_18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5" name="Google Shape;265;gbb032638a4_1_18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600"/>
              </a:spcBef>
              <a:spcAft>
                <a:spcPts val="0"/>
              </a:spcAft>
              <a:buNone/>
            </a:pPr>
            <a:r>
              <a:rPr lang="en-GB" sz="2000"/>
              <a:t>SR</a:t>
            </a:r>
            <a:endParaRPr sz="2000"/>
          </a:p>
        </p:txBody>
      </p:sp>
      <p:sp>
        <p:nvSpPr>
          <p:cNvPr id="266" name="Google Shape;266;gbb032638a4_1_18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20</a:t>
            </a:fld>
            <a:endParaRPr/>
          </a:p>
        </p:txBody>
      </p:sp>
    </p:spTree>
    <p:extLst>
      <p:ext uri="{BB962C8B-B14F-4D97-AF65-F5344CB8AC3E}">
        <p14:creationId xmlns:p14="http://schemas.microsoft.com/office/powerpoint/2010/main" val="40688744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gc0d34d90e5_0_6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GB" sz="2000"/>
              <a:t>SR</a:t>
            </a:r>
            <a:endParaRPr sz="2000"/>
          </a:p>
        </p:txBody>
      </p:sp>
      <p:sp>
        <p:nvSpPr>
          <p:cNvPr id="273" name="Google Shape;273;gc0d34d90e5_0_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004273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gbad69bcb2f_0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0" name="Google Shape;280;gbad69bcb2f_0_7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KRW</a:t>
            </a:r>
            <a:endParaRPr sz="2000"/>
          </a:p>
          <a:p>
            <a:pPr marL="0" lvl="0" indent="0" algn="l" rtl="0">
              <a:spcBef>
                <a:spcPts val="600"/>
              </a:spcBef>
              <a:spcAft>
                <a:spcPts val="0"/>
              </a:spcAft>
              <a:buNone/>
            </a:pPr>
            <a:r>
              <a:rPr lang="en-GB" sz="2000"/>
              <a:t>S</a:t>
            </a:r>
            <a:endParaRPr/>
          </a:p>
          <a:p>
            <a:pPr marL="0" lvl="0" indent="0" algn="l" rtl="0">
              <a:spcBef>
                <a:spcPts val="600"/>
              </a:spcBef>
              <a:spcAft>
                <a:spcPts val="0"/>
              </a:spcAft>
              <a:buNone/>
            </a:pPr>
            <a:r>
              <a:rPr lang="en-GB" sz="2000"/>
              <a:t>SR</a:t>
            </a:r>
            <a:endParaRPr/>
          </a:p>
          <a:p>
            <a:pPr marL="0" lvl="0" indent="0" algn="l" rtl="0">
              <a:spcBef>
                <a:spcPts val="360"/>
              </a:spcBef>
              <a:spcAft>
                <a:spcPts val="0"/>
              </a:spcAft>
              <a:buNone/>
            </a:pPr>
            <a:endParaRPr/>
          </a:p>
        </p:txBody>
      </p:sp>
      <p:sp>
        <p:nvSpPr>
          <p:cNvPr id="281" name="Google Shape;281;gbad69bcb2f_0_7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22</a:t>
            </a:fld>
            <a:endParaRPr/>
          </a:p>
        </p:txBody>
      </p:sp>
    </p:spTree>
    <p:extLst>
      <p:ext uri="{BB962C8B-B14F-4D97-AF65-F5344CB8AC3E}">
        <p14:creationId xmlns:p14="http://schemas.microsoft.com/office/powerpoint/2010/main" val="19759024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p1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88" name="Google Shape;288;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60127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p1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95" name="Google Shape;295;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588714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p2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02" name="Google Shape;302;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09724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2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08" name="Google Shape;308;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9351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p2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15" name="Google Shape;315;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29810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p2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22" name="Google Shape;322;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20693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p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29" name="Google Shape;329;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30183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b8aec37e2d_0_1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gb8aec37e2d_0_14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K,KW</a:t>
            </a:r>
            <a:endParaRPr sz="2000"/>
          </a:p>
          <a:p>
            <a:pPr marL="0" lvl="0" indent="0" algn="l" rtl="0">
              <a:spcBef>
                <a:spcPts val="600"/>
              </a:spcBef>
              <a:spcAft>
                <a:spcPts val="0"/>
              </a:spcAft>
              <a:buNone/>
            </a:pPr>
            <a:r>
              <a:rPr lang="en-GB" sz="2000"/>
              <a:t>KRW</a:t>
            </a:r>
            <a:endParaRPr sz="2000"/>
          </a:p>
          <a:p>
            <a:pPr marL="0" lvl="0" indent="0" algn="l" rtl="0">
              <a:spcBef>
                <a:spcPts val="600"/>
              </a:spcBef>
              <a:spcAft>
                <a:spcPts val="0"/>
              </a:spcAft>
              <a:buNone/>
            </a:pPr>
            <a:r>
              <a:rPr lang="en-GB" sz="2000"/>
              <a:t>S</a:t>
            </a:r>
            <a:endParaRPr/>
          </a:p>
          <a:p>
            <a:pPr marL="0" lvl="0" indent="0" algn="l" rtl="0">
              <a:spcBef>
                <a:spcPts val="600"/>
              </a:spcBef>
              <a:spcAft>
                <a:spcPts val="0"/>
              </a:spcAft>
              <a:buNone/>
            </a:pPr>
            <a:r>
              <a:rPr lang="en-GB" sz="2000"/>
              <a:t>SR</a:t>
            </a:r>
            <a:endParaRPr sz="2000"/>
          </a:p>
        </p:txBody>
      </p:sp>
      <p:sp>
        <p:nvSpPr>
          <p:cNvPr id="137" name="Google Shape;137;gb8aec37e2d_0_14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3</a:t>
            </a:fld>
            <a:endParaRPr/>
          </a:p>
        </p:txBody>
      </p:sp>
    </p:spTree>
    <p:extLst>
      <p:ext uri="{BB962C8B-B14F-4D97-AF65-F5344CB8AC3E}">
        <p14:creationId xmlns:p14="http://schemas.microsoft.com/office/powerpoint/2010/main" val="20185164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p2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36" name="Google Shape;336;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492060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p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43" name="Google Shape;343;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70660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2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50" name="Google Shape;350;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18367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2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57" name="Google Shape;357;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893938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gbb032638a4_1_37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64" name="Google Shape;364;gbb032638a4_1_37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497424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1"/>
        <p:cNvGrpSpPr/>
        <p:nvPr/>
      </p:nvGrpSpPr>
      <p:grpSpPr>
        <a:xfrm>
          <a:off x="0" y="0"/>
          <a:ext cx="0" cy="0"/>
          <a:chOff x="0" y="0"/>
          <a:chExt cx="0" cy="0"/>
        </a:xfrm>
      </p:grpSpPr>
      <p:sp>
        <p:nvSpPr>
          <p:cNvPr id="512" name="Google Shape;512;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513" name="Google Shape;513;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27665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gbb032638a4_1_50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1" name="Google Shape;381;gbb032638a4_1_50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K,KW</a:t>
            </a:r>
            <a:endParaRPr sz="2000"/>
          </a:p>
          <a:p>
            <a:pPr marL="0" lvl="0" indent="0" algn="l" rtl="0">
              <a:spcBef>
                <a:spcPts val="600"/>
              </a:spcBef>
              <a:spcAft>
                <a:spcPts val="0"/>
              </a:spcAft>
              <a:buNone/>
            </a:pPr>
            <a:r>
              <a:rPr lang="en-GB" sz="2000"/>
              <a:t>KRW</a:t>
            </a:r>
            <a:endParaRPr sz="2000"/>
          </a:p>
          <a:p>
            <a:pPr marL="0" lvl="0" indent="0" algn="l" rtl="0">
              <a:spcBef>
                <a:spcPts val="600"/>
              </a:spcBef>
              <a:spcAft>
                <a:spcPts val="0"/>
              </a:spcAft>
              <a:buNone/>
            </a:pPr>
            <a:r>
              <a:rPr lang="en-GB" sz="2000"/>
              <a:t>S</a:t>
            </a:r>
            <a:endParaRPr/>
          </a:p>
          <a:p>
            <a:pPr marL="0" lvl="0" indent="0" algn="l" rtl="0">
              <a:spcBef>
                <a:spcPts val="600"/>
              </a:spcBef>
              <a:spcAft>
                <a:spcPts val="0"/>
              </a:spcAft>
              <a:buNone/>
            </a:pPr>
            <a:r>
              <a:rPr lang="en-GB" sz="2000"/>
              <a:t>SR</a:t>
            </a:r>
            <a:endParaRPr/>
          </a:p>
          <a:p>
            <a:pPr marL="0" lvl="0" indent="0" algn="l" rtl="0">
              <a:spcBef>
                <a:spcPts val="360"/>
              </a:spcBef>
              <a:spcAft>
                <a:spcPts val="0"/>
              </a:spcAft>
              <a:buNone/>
            </a:pPr>
            <a:endParaRPr/>
          </a:p>
        </p:txBody>
      </p:sp>
      <p:sp>
        <p:nvSpPr>
          <p:cNvPr id="382" name="Google Shape;382;gbb032638a4_1_50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36</a:t>
            </a:fld>
            <a:endParaRPr/>
          </a:p>
        </p:txBody>
      </p:sp>
    </p:spTree>
    <p:extLst>
      <p:ext uri="{BB962C8B-B14F-4D97-AF65-F5344CB8AC3E}">
        <p14:creationId xmlns:p14="http://schemas.microsoft.com/office/powerpoint/2010/main" val="16110685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89" name="Google Shape;389;p3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0" name="Google Shape;390;p3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37</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068849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b8aec37e2d_0_1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b8aec37e2d_0_14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600"/>
              </a:spcBef>
              <a:spcAft>
                <a:spcPts val="0"/>
              </a:spcAft>
              <a:buNone/>
            </a:pPr>
            <a:r>
              <a:rPr lang="en-GB" sz="2000"/>
              <a:t>SR</a:t>
            </a:r>
            <a:endParaRPr sz="2000"/>
          </a:p>
        </p:txBody>
      </p:sp>
      <p:sp>
        <p:nvSpPr>
          <p:cNvPr id="145" name="Google Shape;145;gb8aec37e2d_0_14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4</a:t>
            </a:fld>
            <a:endParaRPr/>
          </a:p>
        </p:txBody>
      </p:sp>
    </p:spTree>
    <p:extLst>
      <p:ext uri="{BB962C8B-B14F-4D97-AF65-F5344CB8AC3E}">
        <p14:creationId xmlns:p14="http://schemas.microsoft.com/office/powerpoint/2010/main" val="1491247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b8aec37e2d_0_15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3" name="Google Shape;153;gb8aec37e2d_0_15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SR</a:t>
            </a:r>
            <a:endParaRPr sz="2000"/>
          </a:p>
        </p:txBody>
      </p:sp>
      <p:sp>
        <p:nvSpPr>
          <p:cNvPr id="154" name="Google Shape;154;gb8aec37e2d_0_15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5</a:t>
            </a:fld>
            <a:endParaRPr/>
          </a:p>
        </p:txBody>
      </p:sp>
    </p:spTree>
    <p:extLst>
      <p:ext uri="{BB962C8B-B14F-4D97-AF65-F5344CB8AC3E}">
        <p14:creationId xmlns:p14="http://schemas.microsoft.com/office/powerpoint/2010/main" val="4026057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GB" sz="2000"/>
              <a:t>SR</a:t>
            </a:r>
            <a:endParaRPr sz="2000"/>
          </a:p>
        </p:txBody>
      </p:sp>
      <p:sp>
        <p:nvSpPr>
          <p:cNvPr id="161" name="Google Shape;161;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43473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bb032638a4_1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GB" sz="2000"/>
              <a:t>SR</a:t>
            </a:r>
            <a:endParaRPr sz="2000"/>
          </a:p>
        </p:txBody>
      </p:sp>
      <p:sp>
        <p:nvSpPr>
          <p:cNvPr id="168" name="Google Shape;168;gbb032638a4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6331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GB" sz="2000"/>
              <a:t>SR</a:t>
            </a:r>
            <a:endParaRPr sz="2000"/>
          </a:p>
        </p:txBody>
      </p:sp>
      <p:sp>
        <p:nvSpPr>
          <p:cNvPr id="175" name="Google Shape;175;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089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83" name="Google Shape;18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86463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pic>
        <p:nvPicPr>
          <p:cNvPr id="16" name="Google Shape;16;p2"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17" name="Google Shape;17;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8" name="Google Shape;18;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9" name="Google Shape;19;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7"/>
        <p:cNvGrpSpPr/>
        <p:nvPr/>
      </p:nvGrpSpPr>
      <p:grpSpPr>
        <a:xfrm>
          <a:off x="0" y="0"/>
          <a:ext cx="0" cy="0"/>
          <a:chOff x="0" y="0"/>
          <a:chExt cx="0" cy="0"/>
        </a:xfrm>
      </p:grpSpPr>
      <p:sp>
        <p:nvSpPr>
          <p:cNvPr id="58" name="Google Shape;58;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0" name="Google Shape;60;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1"/>
        <p:cNvGrpSpPr/>
        <p:nvPr/>
      </p:nvGrpSpPr>
      <p:grpSpPr>
        <a:xfrm>
          <a:off x="0" y="0"/>
          <a:ext cx="0" cy="0"/>
          <a:chOff x="0" y="0"/>
          <a:chExt cx="0" cy="0"/>
        </a:xfrm>
      </p:grpSpPr>
      <p:sp>
        <p:nvSpPr>
          <p:cNvPr id="62" name="Google Shape;62;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3" name="Google Shape;63;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4" name="Google Shape;64;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1"/>
        <p:cNvGrpSpPr/>
        <p:nvPr/>
      </p:nvGrpSpPr>
      <p:grpSpPr>
        <a:xfrm>
          <a:off x="0" y="0"/>
          <a:ext cx="0" cy="0"/>
          <a:chOff x="0" y="0"/>
          <a:chExt cx="0" cy="0"/>
        </a:xfrm>
      </p:grpSpPr>
      <p:pic>
        <p:nvPicPr>
          <p:cNvPr id="72" name="Google Shape;72;p14"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73" name="Google Shape;73;p14"/>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74" name="Google Shape;74;p1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0">
              <a:spcBef>
                <a:spcPts val="640"/>
              </a:spcBef>
              <a:spcAft>
                <a:spcPts val="0"/>
              </a:spcAft>
              <a:buClr>
                <a:srgbClr val="888888"/>
              </a:buClr>
              <a:buSzPts val="3200"/>
              <a:buNone/>
              <a:defRPr>
                <a:solidFill>
                  <a:srgbClr val="888888"/>
                </a:solidFill>
              </a:defRPr>
            </a:lvl1pPr>
            <a:lvl2pPr lvl="1" algn="ctr" rtl="0">
              <a:spcBef>
                <a:spcPts val="560"/>
              </a:spcBef>
              <a:spcAft>
                <a:spcPts val="0"/>
              </a:spcAft>
              <a:buClr>
                <a:srgbClr val="888888"/>
              </a:buClr>
              <a:buSzPts val="2800"/>
              <a:buNone/>
              <a:defRPr>
                <a:solidFill>
                  <a:srgbClr val="888888"/>
                </a:solidFill>
              </a:defRPr>
            </a:lvl2pPr>
            <a:lvl3pPr lvl="2" algn="ctr" rtl="0">
              <a:spcBef>
                <a:spcPts val="480"/>
              </a:spcBef>
              <a:spcAft>
                <a:spcPts val="0"/>
              </a:spcAft>
              <a:buClr>
                <a:srgbClr val="888888"/>
              </a:buClr>
              <a:buSzPts val="2400"/>
              <a:buNone/>
              <a:defRPr>
                <a:solidFill>
                  <a:srgbClr val="888888"/>
                </a:solidFill>
              </a:defRPr>
            </a:lvl3pPr>
            <a:lvl4pPr lvl="3" algn="ctr" rtl="0">
              <a:spcBef>
                <a:spcPts val="400"/>
              </a:spcBef>
              <a:spcAft>
                <a:spcPts val="0"/>
              </a:spcAft>
              <a:buClr>
                <a:srgbClr val="888888"/>
              </a:buClr>
              <a:buSzPts val="2000"/>
              <a:buNone/>
              <a:defRPr>
                <a:solidFill>
                  <a:srgbClr val="888888"/>
                </a:solidFill>
              </a:defRPr>
            </a:lvl4pPr>
            <a:lvl5pPr lvl="4" algn="ctr" rtl="0">
              <a:spcBef>
                <a:spcPts val="400"/>
              </a:spcBef>
              <a:spcAft>
                <a:spcPts val="0"/>
              </a:spcAft>
              <a:buClr>
                <a:srgbClr val="888888"/>
              </a:buClr>
              <a:buSzPts val="2000"/>
              <a:buNone/>
              <a:defRPr>
                <a:solidFill>
                  <a:srgbClr val="888888"/>
                </a:solidFill>
              </a:defRPr>
            </a:lvl5pPr>
            <a:lvl6pPr lvl="5" algn="ctr" rtl="0">
              <a:spcBef>
                <a:spcPts val="400"/>
              </a:spcBef>
              <a:spcAft>
                <a:spcPts val="0"/>
              </a:spcAft>
              <a:buClr>
                <a:srgbClr val="888888"/>
              </a:buClr>
              <a:buSzPts val="2000"/>
              <a:buNone/>
              <a:defRPr>
                <a:solidFill>
                  <a:srgbClr val="888888"/>
                </a:solidFill>
              </a:defRPr>
            </a:lvl6pPr>
            <a:lvl7pPr lvl="6" algn="ctr" rtl="0">
              <a:spcBef>
                <a:spcPts val="400"/>
              </a:spcBef>
              <a:spcAft>
                <a:spcPts val="0"/>
              </a:spcAft>
              <a:buClr>
                <a:srgbClr val="888888"/>
              </a:buClr>
              <a:buSzPts val="2000"/>
              <a:buNone/>
              <a:defRPr>
                <a:solidFill>
                  <a:srgbClr val="888888"/>
                </a:solidFill>
              </a:defRPr>
            </a:lvl7pPr>
            <a:lvl8pPr lvl="7" algn="ctr" rtl="0">
              <a:spcBef>
                <a:spcPts val="400"/>
              </a:spcBef>
              <a:spcAft>
                <a:spcPts val="0"/>
              </a:spcAft>
              <a:buClr>
                <a:srgbClr val="888888"/>
              </a:buClr>
              <a:buSzPts val="2000"/>
              <a:buNone/>
              <a:defRPr>
                <a:solidFill>
                  <a:srgbClr val="888888"/>
                </a:solidFill>
              </a:defRPr>
            </a:lvl8pPr>
            <a:lvl9pPr lvl="8" algn="ctr" rtl="0">
              <a:spcBef>
                <a:spcPts val="400"/>
              </a:spcBef>
              <a:spcAft>
                <a:spcPts val="0"/>
              </a:spcAft>
              <a:buClr>
                <a:srgbClr val="888888"/>
              </a:buClr>
              <a:buSzPts val="2000"/>
              <a:buNone/>
              <a:defRPr>
                <a:solidFill>
                  <a:srgbClr val="888888"/>
                </a:solidFill>
              </a:defRPr>
            </a:lvl9pPr>
          </a:lstStyle>
          <a:p>
            <a:endParaRPr/>
          </a:p>
        </p:txBody>
      </p:sp>
      <p:sp>
        <p:nvSpPr>
          <p:cNvPr id="75" name="Google Shape;75;p1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6"/>
        <p:cNvGrpSpPr/>
        <p:nvPr/>
      </p:nvGrpSpPr>
      <p:grpSpPr>
        <a:xfrm>
          <a:off x="0" y="0"/>
          <a:ext cx="0" cy="0"/>
          <a:chOff x="0" y="0"/>
          <a:chExt cx="0" cy="0"/>
        </a:xfrm>
      </p:grpSpPr>
      <p:pic>
        <p:nvPicPr>
          <p:cNvPr id="77" name="Google Shape;77;p15"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78" name="Google Shape;78;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79" name="Google Shape;79;p1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80" name="Google Shape;80;p1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1"/>
        <p:cNvGrpSpPr/>
        <p:nvPr/>
      </p:nvGrpSpPr>
      <p:grpSpPr>
        <a:xfrm>
          <a:off x="0" y="0"/>
          <a:ext cx="0" cy="0"/>
          <a:chOff x="0" y="0"/>
          <a:chExt cx="0" cy="0"/>
        </a:xfrm>
      </p:grpSpPr>
      <p:sp>
        <p:nvSpPr>
          <p:cNvPr id="82" name="Google Shape;82;p16"/>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sz="4000" b="1" cap="none"/>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83" name="Google Shape;83;p16"/>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Autofit/>
          </a:bodyPr>
          <a:lstStyle>
            <a:lvl1pPr marL="457200" lvl="0" indent="-228600" algn="l" rtl="0">
              <a:spcBef>
                <a:spcPts val="400"/>
              </a:spcBef>
              <a:spcAft>
                <a:spcPts val="0"/>
              </a:spcAft>
              <a:buClr>
                <a:srgbClr val="888888"/>
              </a:buClr>
              <a:buSzPts val="2000"/>
              <a:buNone/>
              <a:defRPr sz="2000">
                <a:solidFill>
                  <a:srgbClr val="888888"/>
                </a:solidFill>
              </a:defRPr>
            </a:lvl1pPr>
            <a:lvl2pPr marL="914400" lvl="1" indent="-228600" algn="l" rtl="0">
              <a:spcBef>
                <a:spcPts val="360"/>
              </a:spcBef>
              <a:spcAft>
                <a:spcPts val="0"/>
              </a:spcAft>
              <a:buClr>
                <a:srgbClr val="888888"/>
              </a:buClr>
              <a:buSzPts val="1800"/>
              <a:buNone/>
              <a:defRPr sz="1800">
                <a:solidFill>
                  <a:srgbClr val="888888"/>
                </a:solidFill>
              </a:defRPr>
            </a:lvl2pPr>
            <a:lvl3pPr marL="1371600" lvl="2" indent="-228600" algn="l" rtl="0">
              <a:spcBef>
                <a:spcPts val="320"/>
              </a:spcBef>
              <a:spcAft>
                <a:spcPts val="0"/>
              </a:spcAft>
              <a:buClr>
                <a:srgbClr val="888888"/>
              </a:buClr>
              <a:buSzPts val="1600"/>
              <a:buNone/>
              <a:defRPr sz="1600">
                <a:solidFill>
                  <a:srgbClr val="888888"/>
                </a:solidFill>
              </a:defRPr>
            </a:lvl3pPr>
            <a:lvl4pPr marL="1828800" lvl="3" indent="-228600" algn="l" rtl="0">
              <a:spcBef>
                <a:spcPts val="280"/>
              </a:spcBef>
              <a:spcAft>
                <a:spcPts val="0"/>
              </a:spcAft>
              <a:buClr>
                <a:srgbClr val="888888"/>
              </a:buClr>
              <a:buSzPts val="1400"/>
              <a:buNone/>
              <a:defRPr sz="1400">
                <a:solidFill>
                  <a:srgbClr val="888888"/>
                </a:solidFill>
              </a:defRPr>
            </a:lvl4pPr>
            <a:lvl5pPr marL="2286000" lvl="4" indent="-228600" algn="l" rtl="0">
              <a:spcBef>
                <a:spcPts val="280"/>
              </a:spcBef>
              <a:spcAft>
                <a:spcPts val="0"/>
              </a:spcAft>
              <a:buClr>
                <a:srgbClr val="888888"/>
              </a:buClr>
              <a:buSzPts val="1400"/>
              <a:buNone/>
              <a:defRPr sz="1400">
                <a:solidFill>
                  <a:srgbClr val="888888"/>
                </a:solidFill>
              </a:defRPr>
            </a:lvl5pPr>
            <a:lvl6pPr marL="2743200" lvl="5" indent="-228600" algn="l" rtl="0">
              <a:spcBef>
                <a:spcPts val="280"/>
              </a:spcBef>
              <a:spcAft>
                <a:spcPts val="0"/>
              </a:spcAft>
              <a:buClr>
                <a:srgbClr val="888888"/>
              </a:buClr>
              <a:buSzPts val="1400"/>
              <a:buNone/>
              <a:defRPr sz="1400">
                <a:solidFill>
                  <a:srgbClr val="888888"/>
                </a:solidFill>
              </a:defRPr>
            </a:lvl6pPr>
            <a:lvl7pPr marL="3200400" lvl="6" indent="-228600" algn="l" rtl="0">
              <a:spcBef>
                <a:spcPts val="280"/>
              </a:spcBef>
              <a:spcAft>
                <a:spcPts val="0"/>
              </a:spcAft>
              <a:buClr>
                <a:srgbClr val="888888"/>
              </a:buClr>
              <a:buSzPts val="1400"/>
              <a:buNone/>
              <a:defRPr sz="1400">
                <a:solidFill>
                  <a:srgbClr val="888888"/>
                </a:solidFill>
              </a:defRPr>
            </a:lvl7pPr>
            <a:lvl8pPr marL="3657600" lvl="7" indent="-228600" algn="l" rtl="0">
              <a:spcBef>
                <a:spcPts val="280"/>
              </a:spcBef>
              <a:spcAft>
                <a:spcPts val="0"/>
              </a:spcAft>
              <a:buClr>
                <a:srgbClr val="888888"/>
              </a:buClr>
              <a:buSzPts val="1400"/>
              <a:buNone/>
              <a:defRPr sz="1400">
                <a:solidFill>
                  <a:srgbClr val="888888"/>
                </a:solidFill>
              </a:defRPr>
            </a:lvl8pPr>
            <a:lvl9pPr marL="4114800" lvl="8" indent="-228600" algn="l" rtl="0">
              <a:spcBef>
                <a:spcPts val="280"/>
              </a:spcBef>
              <a:spcAft>
                <a:spcPts val="0"/>
              </a:spcAft>
              <a:buClr>
                <a:srgbClr val="888888"/>
              </a:buClr>
              <a:buSzPts val="1400"/>
              <a:buNone/>
              <a:defRPr sz="1400">
                <a:solidFill>
                  <a:srgbClr val="888888"/>
                </a:solidFill>
              </a:defRPr>
            </a:lvl9pPr>
          </a:lstStyle>
          <a:p>
            <a:endParaRPr/>
          </a:p>
        </p:txBody>
      </p:sp>
      <p:sp>
        <p:nvSpPr>
          <p:cNvPr id="84" name="Google Shape;84;p1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85"/>
        <p:cNvGrpSpPr/>
        <p:nvPr/>
      </p:nvGrpSpPr>
      <p:grpSpPr>
        <a:xfrm>
          <a:off x="0" y="0"/>
          <a:ext cx="0" cy="0"/>
          <a:chOff x="0" y="0"/>
          <a:chExt cx="0" cy="0"/>
        </a:xfrm>
      </p:grpSpPr>
      <p:pic>
        <p:nvPicPr>
          <p:cNvPr id="86" name="Google Shape;86;p17"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87" name="Google Shape;87;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88" name="Google Shape;88;p17"/>
          <p:cNvSpPr txBox="1">
            <a:spLocks noGrp="1"/>
          </p:cNvSpPr>
          <p:nvPr>
            <p:ph type="body" idx="1"/>
          </p:nvPr>
        </p:nvSpPr>
        <p:spPr>
          <a:xfrm>
            <a:off x="457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89" name="Google Shape;89;p17"/>
          <p:cNvSpPr txBox="1">
            <a:spLocks noGrp="1"/>
          </p:cNvSpPr>
          <p:nvPr>
            <p:ph type="body" idx="2"/>
          </p:nvPr>
        </p:nvSpPr>
        <p:spPr>
          <a:xfrm>
            <a:off x="4648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90" name="Google Shape;90;p1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93" name="Google Shape;93;p18"/>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94" name="Google Shape;94;p18"/>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95" name="Google Shape;95;p18"/>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96" name="Google Shape;96;p18"/>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97" name="Google Shape;97;p1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00" name="Google Shape;100;p1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1"/>
        <p:cNvGrpSpPr/>
        <p:nvPr/>
      </p:nvGrpSpPr>
      <p:grpSpPr>
        <a:xfrm>
          <a:off x="0" y="0"/>
          <a:ext cx="0" cy="0"/>
          <a:chOff x="0" y="0"/>
          <a:chExt cx="0" cy="0"/>
        </a:xfrm>
      </p:grpSpPr>
      <p:sp>
        <p:nvSpPr>
          <p:cNvPr id="102" name="Google Shape;102;p2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03"/>
        <p:cNvGrpSpPr/>
        <p:nvPr/>
      </p:nvGrpSpPr>
      <p:grpSpPr>
        <a:xfrm>
          <a:off x="0" y="0"/>
          <a:ext cx="0" cy="0"/>
          <a:chOff x="0" y="0"/>
          <a:chExt cx="0" cy="0"/>
        </a:xfrm>
      </p:grpSpPr>
      <p:sp>
        <p:nvSpPr>
          <p:cNvPr id="104" name="Google Shape;104;p21"/>
          <p:cNvSpPr txBox="1">
            <a:spLocks noGrp="1"/>
          </p:cNvSpPr>
          <p:nvPr>
            <p:ph type="title"/>
          </p:nvPr>
        </p:nvSpPr>
        <p:spPr>
          <a:xfrm>
            <a:off x="457200" y="273050"/>
            <a:ext cx="3008400" cy="11619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05" name="Google Shape;105;p21"/>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Autofit/>
          </a:bodyPr>
          <a:lstStyle>
            <a:lvl1pPr marL="457200" lvl="0" indent="-431800" algn="l" rtl="0">
              <a:spcBef>
                <a:spcPts val="640"/>
              </a:spcBef>
              <a:spcAft>
                <a:spcPts val="0"/>
              </a:spcAft>
              <a:buClr>
                <a:schemeClr val="dk1"/>
              </a:buClr>
              <a:buSzPts val="3200"/>
              <a:buChar char="•"/>
              <a:defRPr sz="3200"/>
            </a:lvl1pPr>
            <a:lvl2pPr marL="914400" lvl="1" indent="-406400" algn="l" rtl="0">
              <a:spcBef>
                <a:spcPts val="560"/>
              </a:spcBef>
              <a:spcAft>
                <a:spcPts val="0"/>
              </a:spcAft>
              <a:buClr>
                <a:schemeClr val="dk1"/>
              </a:buClr>
              <a:buSzPts val="2800"/>
              <a:buChar char="–"/>
              <a:defRPr sz="2800"/>
            </a:lvl2pPr>
            <a:lvl3pPr marL="1371600" lvl="2" indent="-381000" algn="l" rtl="0">
              <a:spcBef>
                <a:spcPts val="480"/>
              </a:spcBef>
              <a:spcAft>
                <a:spcPts val="0"/>
              </a:spcAft>
              <a:buClr>
                <a:schemeClr val="dk1"/>
              </a:buClr>
              <a:buSzPts val="2400"/>
              <a:buChar char="•"/>
              <a:defRPr sz="2400"/>
            </a:lvl3pPr>
            <a:lvl4pPr marL="1828800" lvl="3" indent="-355600" algn="l" rtl="0">
              <a:spcBef>
                <a:spcPts val="400"/>
              </a:spcBef>
              <a:spcAft>
                <a:spcPts val="0"/>
              </a:spcAft>
              <a:buClr>
                <a:schemeClr val="dk1"/>
              </a:buClr>
              <a:buSzPts val="2000"/>
              <a:buChar char="–"/>
              <a:defRPr sz="2000"/>
            </a:lvl4pPr>
            <a:lvl5pPr marL="2286000" lvl="4" indent="-355600" algn="l" rtl="0">
              <a:spcBef>
                <a:spcPts val="400"/>
              </a:spcBef>
              <a:spcAft>
                <a:spcPts val="0"/>
              </a:spcAft>
              <a:buClr>
                <a:schemeClr val="dk1"/>
              </a:buClr>
              <a:buSzPts val="2000"/>
              <a:buChar char="»"/>
              <a:defRPr sz="2000"/>
            </a:lvl5pPr>
            <a:lvl6pPr marL="2743200" lvl="5" indent="-355600" algn="l" rtl="0">
              <a:spcBef>
                <a:spcPts val="400"/>
              </a:spcBef>
              <a:spcAft>
                <a:spcPts val="0"/>
              </a:spcAft>
              <a:buClr>
                <a:schemeClr val="dk1"/>
              </a:buClr>
              <a:buSzPts val="2000"/>
              <a:buChar char="•"/>
              <a:defRPr sz="2000"/>
            </a:lvl6pPr>
            <a:lvl7pPr marL="3200400" lvl="6" indent="-355600" algn="l" rtl="0">
              <a:spcBef>
                <a:spcPts val="400"/>
              </a:spcBef>
              <a:spcAft>
                <a:spcPts val="0"/>
              </a:spcAft>
              <a:buClr>
                <a:schemeClr val="dk1"/>
              </a:buClr>
              <a:buSzPts val="2000"/>
              <a:buChar char="•"/>
              <a:defRPr sz="2000"/>
            </a:lvl7pPr>
            <a:lvl8pPr marL="3657600" lvl="7" indent="-355600" algn="l" rtl="0">
              <a:spcBef>
                <a:spcPts val="400"/>
              </a:spcBef>
              <a:spcAft>
                <a:spcPts val="0"/>
              </a:spcAft>
              <a:buClr>
                <a:schemeClr val="dk1"/>
              </a:buClr>
              <a:buSzPts val="2000"/>
              <a:buChar char="•"/>
              <a:defRPr sz="2000"/>
            </a:lvl8pPr>
            <a:lvl9pPr marL="4114800" lvl="8" indent="-355600" algn="l" rtl="0">
              <a:spcBef>
                <a:spcPts val="400"/>
              </a:spcBef>
              <a:spcAft>
                <a:spcPts val="0"/>
              </a:spcAft>
              <a:buClr>
                <a:schemeClr val="dk1"/>
              </a:buClr>
              <a:buSzPts val="2000"/>
              <a:buChar char="•"/>
              <a:defRPr sz="2000"/>
            </a:lvl9pPr>
          </a:lstStyle>
          <a:p>
            <a:endParaRPr/>
          </a:p>
        </p:txBody>
      </p:sp>
      <p:sp>
        <p:nvSpPr>
          <p:cNvPr id="106" name="Google Shape;106;p21"/>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07" name="Google Shape;107;p2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8"/>
        <p:cNvGrpSpPr/>
        <p:nvPr/>
      </p:nvGrpSpPr>
      <p:grpSpPr>
        <a:xfrm>
          <a:off x="0" y="0"/>
          <a:ext cx="0" cy="0"/>
          <a:chOff x="0" y="0"/>
          <a:chExt cx="0" cy="0"/>
        </a:xfrm>
      </p:grpSpPr>
      <p:sp>
        <p:nvSpPr>
          <p:cNvPr id="109" name="Google Shape;109;p22"/>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10" name="Google Shape;110;p22"/>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11" name="Google Shape;111;p22"/>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12" name="Google Shape;112;p2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15" name="Google Shape;115;p23"/>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16" name="Google Shape;116;p2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7"/>
        <p:cNvGrpSpPr/>
        <p:nvPr/>
      </p:nvGrpSpPr>
      <p:grpSpPr>
        <a:xfrm>
          <a:off x="0" y="0"/>
          <a:ext cx="0" cy="0"/>
          <a:chOff x="0" y="0"/>
          <a:chExt cx="0" cy="0"/>
        </a:xfrm>
      </p:grpSpPr>
      <p:sp>
        <p:nvSpPr>
          <p:cNvPr id="118" name="Google Shape;118;p24"/>
          <p:cNvSpPr txBox="1">
            <a:spLocks noGrp="1"/>
          </p:cNvSpPr>
          <p:nvPr>
            <p:ph type="title"/>
          </p:nvPr>
        </p:nvSpPr>
        <p:spPr>
          <a:xfrm rot="5400000">
            <a:off x="4732350" y="2171688"/>
            <a:ext cx="5851500" cy="20574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19" name="Google Shape;119;p24"/>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20" name="Google Shape;120;p2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8" name="Google Shape;28;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pic>
        <p:nvPicPr>
          <p:cNvPr id="30" name="Google Shape;30;p5"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31" name="Google Shape;31;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2" name="Google Shape;32;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4" name="Google Shape;34;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8" name="Google Shape;38;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9" name="Google Shape;39;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0" name="Google Shape;40;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1" name="Google Shape;41;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5"/>
        <p:cNvGrpSpPr/>
        <p:nvPr/>
      </p:nvGrpSpPr>
      <p:grpSpPr>
        <a:xfrm>
          <a:off x="0" y="0"/>
          <a:ext cx="0" cy="0"/>
          <a:chOff x="0" y="0"/>
          <a:chExt cx="0" cy="0"/>
        </a:xfrm>
      </p:grpSpPr>
      <p:sp>
        <p:nvSpPr>
          <p:cNvPr id="46" name="Google Shape;46;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7"/>
        <p:cNvGrpSpPr/>
        <p:nvPr/>
      </p:nvGrpSpPr>
      <p:grpSpPr>
        <a:xfrm>
          <a:off x="0" y="0"/>
          <a:ext cx="0" cy="0"/>
          <a:chOff x="0" y="0"/>
          <a:chExt cx="0" cy="0"/>
        </a:xfrm>
      </p:grpSpPr>
      <p:sp>
        <p:nvSpPr>
          <p:cNvPr id="48" name="Google Shape;48;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9" name="Google Shape;49;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0" name="Google Shape;50;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1" name="Google Shape;51;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2"/>
        <p:cNvGrpSpPr/>
        <p:nvPr/>
      </p:nvGrpSpPr>
      <p:grpSpPr>
        <a:xfrm>
          <a:off x="0" y="0"/>
          <a:ext cx="0" cy="0"/>
          <a:chOff x="0" y="0"/>
          <a:chExt cx="0" cy="0"/>
        </a:xfrm>
      </p:grpSpPr>
      <p:sp>
        <p:nvSpPr>
          <p:cNvPr id="53" name="Google Shape;53;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4" name="Google Shape;54;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55" name="Google Shape;55;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6" name="Google Shape;56;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13" name="Google Shape;13;p1" descr="Logo_blue_RGB.jpg"/>
          <p:cNvPicPr preferRelativeResize="0"/>
          <p:nvPr/>
        </p:nvPicPr>
        <p:blipFill rotWithShape="1">
          <a:blip r:embed="rId13">
            <a:alphaModFix/>
          </a:blip>
          <a:srcRect/>
          <a:stretch/>
        </p:blipFill>
        <p:spPr>
          <a:xfrm>
            <a:off x="8399463" y="260350"/>
            <a:ext cx="528637" cy="936625"/>
          </a:xfrm>
          <a:prstGeom prst="rect">
            <a:avLst/>
          </a:prstGeom>
          <a:noFill/>
          <a:ln>
            <a:noFill/>
          </a:ln>
        </p:spPr>
      </p:pic>
      <p:sp>
        <p:nvSpPr>
          <p:cNvPr id="14" name="Google Shape;14;p1"/>
          <p:cNvSpPr/>
          <p:nvPr/>
        </p:nvSpPr>
        <p:spPr>
          <a:xfrm>
            <a:off x="468313" y="6453188"/>
            <a:ext cx="2746375" cy="24606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0" i="0" u="none" strike="noStrike" cap="none" dirty="0">
                <a:solidFill>
                  <a:schemeClr val="dk1"/>
                </a:solidFill>
                <a:latin typeface="Arial"/>
                <a:ea typeface="Arial"/>
                <a:cs typeface="Arial"/>
                <a:sym typeface="Arial"/>
              </a:rPr>
              <a:t>© English Language Testing Ltd. 2014 - </a:t>
            </a:r>
            <a:r>
              <a:rPr lang="en-GB" sz="1000" b="0" i="0" u="none" strike="noStrike" cap="none" dirty="0" smtClean="0">
                <a:solidFill>
                  <a:schemeClr val="dk1"/>
                </a:solidFill>
                <a:latin typeface="Arial"/>
                <a:ea typeface="Arial"/>
                <a:cs typeface="Arial"/>
                <a:sym typeface="Arial"/>
              </a:rPr>
              <a:t>2021</a:t>
            </a:r>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
        <p:cNvGrpSpPr/>
        <p:nvPr/>
      </p:nvGrpSpPr>
      <p:grpSpPr>
        <a:xfrm>
          <a:off x="0" y="0"/>
          <a:ext cx="0" cy="0"/>
          <a:chOff x="0" y="0"/>
          <a:chExt cx="0" cy="0"/>
        </a:xfrm>
      </p:grpSpPr>
      <p:sp>
        <p:nvSpPr>
          <p:cNvPr id="66" name="Google Shape;66;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67" name="Google Shape;67;p13"/>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8" name="Google Shape;68;p1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69" name="Google Shape;69;p13" descr="Logo_blue_RGB.jpg"/>
          <p:cNvPicPr preferRelativeResize="0"/>
          <p:nvPr/>
        </p:nvPicPr>
        <p:blipFill rotWithShape="1">
          <a:blip r:embed="rId13">
            <a:alphaModFix/>
          </a:blip>
          <a:srcRect/>
          <a:stretch/>
        </p:blipFill>
        <p:spPr>
          <a:xfrm>
            <a:off x="8399463" y="260350"/>
            <a:ext cx="528637" cy="936625"/>
          </a:xfrm>
          <a:prstGeom prst="rect">
            <a:avLst/>
          </a:prstGeom>
          <a:noFill/>
          <a:ln>
            <a:noFill/>
          </a:ln>
        </p:spPr>
      </p:pic>
      <p:sp>
        <p:nvSpPr>
          <p:cNvPr id="70" name="Google Shape;70;p13"/>
          <p:cNvSpPr/>
          <p:nvPr/>
        </p:nvSpPr>
        <p:spPr>
          <a:xfrm>
            <a:off x="468313" y="6453188"/>
            <a:ext cx="2746500" cy="246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0" i="0" u="none" strike="noStrike" cap="none" dirty="0">
                <a:solidFill>
                  <a:schemeClr val="dk1"/>
                </a:solidFill>
                <a:latin typeface="Arial"/>
                <a:ea typeface="Arial"/>
                <a:cs typeface="Arial"/>
                <a:sym typeface="Arial"/>
              </a:rPr>
              <a:t>© English Language Testing Ltd. 2014 - </a:t>
            </a:r>
            <a:r>
              <a:rPr lang="en-GB" sz="1000" b="0" i="0" u="none" strike="noStrike" cap="none" dirty="0" smtClean="0">
                <a:solidFill>
                  <a:schemeClr val="dk1"/>
                </a:solidFill>
                <a:latin typeface="Arial"/>
                <a:ea typeface="Arial"/>
                <a:cs typeface="Arial"/>
                <a:sym typeface="Arial"/>
              </a:rPr>
              <a:t>2021</a:t>
            </a:r>
            <a:endParaRPr sz="1000" b="0" i="0" u="none" strike="noStrike" cap="none" dirty="0">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arget="../media/image29.jpeg" Type="http://schemas.openxmlformats.org/officeDocument/2006/relationships/image"/><Relationship Id="rId2" Target="../notesSlides/notesSlide35.xml" Type="http://schemas.openxmlformats.org/officeDocument/2006/relationships/notesSlide"/><Relationship Id="rId1" Target="../slideLayouts/slideLayout2.xml" Type="http://schemas.openxmlformats.org/officeDocument/2006/relationships/slideLayout"/><Relationship Id="rId6" Target="../media/image32.jpeg" Type="http://schemas.openxmlformats.org/officeDocument/2006/relationships/image"/><Relationship Id="rId5" Target="../media/image31.jpg" Type="http://schemas.openxmlformats.org/officeDocument/2006/relationships/image"/><Relationship Id="rId4" Target="../media/image30.jpeg" Type="http://schemas.openxmlformats.org/officeDocument/2006/relationships/image"/></Relationships>
</file>

<file path=ppt/slides/_rels/slide36.xml.rels><?xml version="1.0" encoding="UTF-8" standalone="yes"?>
<Relationships xmlns="http://schemas.openxmlformats.org/package/2006/relationships"><Relationship Id="rId3" Type="http://schemas.openxmlformats.org/officeDocument/2006/relationships/image" Target="../media/image33.jp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79388" y="1484313"/>
            <a:ext cx="9001125" cy="288131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sz="4500">
                <a:solidFill>
                  <a:srgbClr val="002060"/>
                </a:solidFill>
              </a:rPr>
              <a:t/>
            </a:r>
            <a:br>
              <a:rPr lang="en-GB" sz="4500">
                <a:solidFill>
                  <a:srgbClr val="002060"/>
                </a:solidFill>
              </a:rPr>
            </a:br>
            <a:r>
              <a:rPr lang="en-GB" sz="4500">
                <a:solidFill>
                  <a:srgbClr val="002060"/>
                </a:solidFill>
              </a:rPr>
              <a:t/>
            </a:r>
            <a:br>
              <a:rPr lang="en-GB" sz="4500">
                <a:solidFill>
                  <a:srgbClr val="002060"/>
                </a:solidFill>
              </a:rPr>
            </a:br>
            <a:r>
              <a:rPr lang="en-GB" sz="4200">
                <a:solidFill>
                  <a:srgbClr val="002060"/>
                </a:solidFill>
              </a:rPr>
              <a:t>Taking the</a:t>
            </a:r>
            <a:br>
              <a:rPr lang="en-GB" sz="4200">
                <a:solidFill>
                  <a:srgbClr val="002060"/>
                </a:solidFill>
              </a:rPr>
            </a:br>
            <a:r>
              <a:rPr lang="en-GB" sz="4200">
                <a:solidFill>
                  <a:srgbClr val="002060"/>
                </a:solidFill>
              </a:rPr>
              <a:t/>
            </a:r>
            <a:br>
              <a:rPr lang="en-GB" sz="4200">
                <a:solidFill>
                  <a:srgbClr val="002060"/>
                </a:solidFill>
              </a:rPr>
            </a:br>
            <a:r>
              <a:rPr lang="en-GB" sz="4800" b="1">
                <a:solidFill>
                  <a:srgbClr val="002060"/>
                </a:solidFill>
              </a:rPr>
              <a:t>Password Skills Receptive</a:t>
            </a:r>
            <a:br>
              <a:rPr lang="en-GB" sz="4800" b="1">
                <a:solidFill>
                  <a:srgbClr val="002060"/>
                </a:solidFill>
              </a:rPr>
            </a:br>
            <a:r>
              <a:rPr lang="en-GB" sz="4200">
                <a:solidFill>
                  <a:srgbClr val="002060"/>
                </a:solidFill>
              </a:rPr>
              <a:t/>
            </a:r>
            <a:br>
              <a:rPr lang="en-GB" sz="4200">
                <a:solidFill>
                  <a:srgbClr val="002060"/>
                </a:solidFill>
              </a:rPr>
            </a:br>
            <a:r>
              <a:rPr lang="en-GB" sz="4200">
                <a:solidFill>
                  <a:srgbClr val="002060"/>
                </a:solidFill>
              </a:rPr>
              <a:t>Test</a:t>
            </a:r>
            <a:r>
              <a:rPr lang="en-GB" sz="4000">
                <a:solidFill>
                  <a:srgbClr val="002060"/>
                </a:solidFill>
              </a:rPr>
              <a:t/>
            </a:r>
            <a:br>
              <a:rPr lang="en-GB" sz="4000">
                <a:solidFill>
                  <a:srgbClr val="002060"/>
                </a:solidFill>
              </a:rPr>
            </a:br>
            <a:endParaRPr sz="400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Five Reading Test Sections</a:t>
            </a:r>
            <a:endParaRPr/>
          </a:p>
        </p:txBody>
      </p:sp>
      <p:sp>
        <p:nvSpPr>
          <p:cNvPr id="194" name="Google Shape;194;p3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514350" lvl="0" indent="-514350" algn="l" rtl="0">
              <a:spcBef>
                <a:spcPts val="0"/>
              </a:spcBef>
              <a:spcAft>
                <a:spcPts val="0"/>
              </a:spcAft>
              <a:buClr>
                <a:schemeClr val="dk1"/>
              </a:buClr>
              <a:buSzPts val="2400"/>
              <a:buFont typeface="Calibri"/>
              <a:buAutoNum type="arabicParenR"/>
            </a:pPr>
            <a:r>
              <a:rPr lang="en-GB" sz="2400"/>
              <a:t>drag and drop six sentences into the correct order to make a story.</a:t>
            </a:r>
            <a:endParaRPr/>
          </a:p>
          <a:p>
            <a:pPr marL="514350" lvl="0" indent="-514350" algn="l" rtl="0">
              <a:spcBef>
                <a:spcPts val="480"/>
              </a:spcBef>
              <a:spcAft>
                <a:spcPts val="0"/>
              </a:spcAft>
              <a:buClr>
                <a:schemeClr val="dk1"/>
              </a:buClr>
              <a:buSzPts val="2400"/>
              <a:buFont typeface="Calibri"/>
              <a:buAutoNum type="arabicParenR"/>
            </a:pPr>
            <a:r>
              <a:rPr lang="en-GB" sz="2400"/>
              <a:t>drag and drop seven words into gaps to complete a text. </a:t>
            </a:r>
            <a:endParaRPr/>
          </a:p>
          <a:p>
            <a:pPr marL="514350" lvl="0" indent="-514350" algn="l" rtl="0">
              <a:spcBef>
                <a:spcPts val="480"/>
              </a:spcBef>
              <a:spcAft>
                <a:spcPts val="0"/>
              </a:spcAft>
              <a:buClr>
                <a:schemeClr val="dk1"/>
              </a:buClr>
              <a:buSzPts val="2400"/>
              <a:buFont typeface="Calibri"/>
              <a:buAutoNum type="arabicParenR"/>
            </a:pPr>
            <a:r>
              <a:rPr lang="en-GB" sz="2400"/>
              <a:t>read a text, then answer eight multiple choice questions about it.</a:t>
            </a:r>
            <a:endParaRPr/>
          </a:p>
          <a:p>
            <a:pPr marL="514350" lvl="0" indent="-514350" algn="l" rtl="0">
              <a:spcBef>
                <a:spcPts val="480"/>
              </a:spcBef>
              <a:spcAft>
                <a:spcPts val="0"/>
              </a:spcAft>
              <a:buClr>
                <a:schemeClr val="dk1"/>
              </a:buClr>
              <a:buSzPts val="2400"/>
              <a:buFont typeface="Calibri"/>
              <a:buAutoNum type="arabicParenR"/>
            </a:pPr>
            <a:r>
              <a:rPr lang="en-GB" sz="2400"/>
              <a:t>read a text, then select seven headings for paragraphs in the text from drop down lists.</a:t>
            </a:r>
            <a:endParaRPr/>
          </a:p>
          <a:p>
            <a:pPr marL="514350" lvl="0" indent="-514350" algn="l" rtl="0">
              <a:spcBef>
                <a:spcPts val="480"/>
              </a:spcBef>
              <a:spcAft>
                <a:spcPts val="0"/>
              </a:spcAft>
              <a:buClr>
                <a:schemeClr val="dk1"/>
              </a:buClr>
              <a:buSzPts val="2400"/>
              <a:buFont typeface="Calibri"/>
              <a:buAutoNum type="arabicParenR"/>
            </a:pPr>
            <a:r>
              <a:rPr lang="en-GB" sz="2400"/>
              <a:t>read a text, then drag and drop seven sentences into the correct order to summarise the text.</a:t>
            </a:r>
            <a:endParaRPr/>
          </a:p>
          <a:p>
            <a:pPr marL="342900" lvl="0" indent="-139700" algn="l" rtl="0">
              <a:spcBef>
                <a:spcPts val="640"/>
              </a:spcBef>
              <a:spcAft>
                <a:spcPts val="0"/>
              </a:spcAft>
              <a:buClr>
                <a:schemeClr val="dk1"/>
              </a:buClr>
              <a:buSzPts val="3200"/>
              <a:buFont typeface="Arial"/>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Example - Reading Section 1</a:t>
            </a:r>
            <a:endParaRPr/>
          </a:p>
        </p:txBody>
      </p:sp>
      <p:sp>
        <p:nvSpPr>
          <p:cNvPr id="200" name="Google Shape;200;p3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201" name="Google Shape;201;p35"/>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02" name="Google Shape;202;p35"/>
          <p:cNvSpPr txBox="1"/>
          <p:nvPr/>
        </p:nvSpPr>
        <p:spPr>
          <a:xfrm>
            <a:off x="5940425" y="1998663"/>
            <a:ext cx="2232025" cy="3140075"/>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Each section has an example screen showing the task format.</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In section 1 “drag and drop” the sentences into the table boxes in the correct order to make a story.</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pic>
        <p:nvPicPr>
          <p:cNvPr id="207" name="Google Shape;207;p36"/>
          <p:cNvPicPr preferRelativeResize="0"/>
          <p:nvPr/>
        </p:nvPicPr>
        <p:blipFill rotWithShape="1">
          <a:blip r:embed="rId3">
            <a:alphaModFix/>
          </a:blip>
          <a:srcRect b="2776"/>
          <a:stretch/>
        </p:blipFill>
        <p:spPr>
          <a:xfrm>
            <a:off x="252413" y="1484313"/>
            <a:ext cx="8639175" cy="4725987"/>
          </a:xfrm>
          <a:prstGeom prst="rect">
            <a:avLst/>
          </a:prstGeom>
          <a:noFill/>
          <a:ln w="9525" cap="flat" cmpd="sng">
            <a:solidFill>
              <a:schemeClr val="dk1"/>
            </a:solidFill>
            <a:prstDash val="solid"/>
            <a:miter lim="800000"/>
            <a:headEnd type="none" w="sm" len="sm"/>
            <a:tailEnd type="none" w="sm" len="sm"/>
          </a:ln>
        </p:spPr>
      </p:pic>
      <p:sp>
        <p:nvSpPr>
          <p:cNvPr id="208" name="Google Shape;208;p3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Reading Section 1</a:t>
            </a:r>
            <a:endParaRPr/>
          </a:p>
        </p:txBody>
      </p:sp>
      <p:sp>
        <p:nvSpPr>
          <p:cNvPr id="209" name="Google Shape;209;p36"/>
          <p:cNvSpPr txBox="1"/>
          <p:nvPr/>
        </p:nvSpPr>
        <p:spPr>
          <a:xfrm>
            <a:off x="5795963" y="1989138"/>
            <a:ext cx="2355850" cy="922337"/>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There is a clock showing the test time left.</a:t>
            </a:r>
            <a:endParaRPr/>
          </a:p>
        </p:txBody>
      </p:sp>
      <p:sp>
        <p:nvSpPr>
          <p:cNvPr id="210" name="Google Shape;210;p36"/>
          <p:cNvSpPr txBox="1"/>
          <p:nvPr/>
        </p:nvSpPr>
        <p:spPr>
          <a:xfrm>
            <a:off x="971550" y="4868863"/>
            <a:ext cx="7200900" cy="646112"/>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“Drag and drop” each sentence into the table boxes in the correct order to make a story.</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pic>
        <p:nvPicPr>
          <p:cNvPr id="215" name="Google Shape;215;p37"/>
          <p:cNvPicPr preferRelativeResize="0"/>
          <p:nvPr/>
        </p:nvPicPr>
        <p:blipFill rotWithShape="1">
          <a:blip r:embed="rId3">
            <a:alphaModFix/>
          </a:blip>
          <a:srcRect b="2776"/>
          <a:stretch/>
        </p:blipFill>
        <p:spPr>
          <a:xfrm>
            <a:off x="252413" y="1484313"/>
            <a:ext cx="8639175" cy="4725987"/>
          </a:xfrm>
          <a:prstGeom prst="rect">
            <a:avLst/>
          </a:prstGeom>
          <a:noFill/>
          <a:ln w="9525" cap="flat" cmpd="sng">
            <a:solidFill>
              <a:schemeClr val="dk1"/>
            </a:solidFill>
            <a:prstDash val="solid"/>
            <a:miter lim="800000"/>
            <a:headEnd type="none" w="sm" len="sm"/>
            <a:tailEnd type="none" w="sm" len="sm"/>
          </a:ln>
        </p:spPr>
      </p:pic>
      <p:sp>
        <p:nvSpPr>
          <p:cNvPr id="216" name="Google Shape;216;p3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End of Reading Section 1</a:t>
            </a:r>
            <a:endParaRPr/>
          </a:p>
        </p:txBody>
      </p:sp>
      <p:sp>
        <p:nvSpPr>
          <p:cNvPr id="217" name="Google Shape;217;p37"/>
          <p:cNvSpPr txBox="1"/>
          <p:nvPr/>
        </p:nvSpPr>
        <p:spPr>
          <a:xfrm>
            <a:off x="323850" y="4868863"/>
            <a:ext cx="8496300" cy="923925"/>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When you have answered the question, click on “finish section” to move to section 2. You will get a warning that you cannot return to this section later. Click on “CANCEL” to stay in section 1 or “OK” to move to section 2.</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pic>
        <p:nvPicPr>
          <p:cNvPr id="222" name="Google Shape;222;p38"/>
          <p:cNvPicPr preferRelativeResize="0"/>
          <p:nvPr/>
        </p:nvPicPr>
        <p:blipFill rotWithShape="1">
          <a:blip r:embed="rId3">
            <a:alphaModFix/>
          </a:blip>
          <a:srcRect b="2776"/>
          <a:stretch/>
        </p:blipFill>
        <p:spPr>
          <a:xfrm>
            <a:off x="252412" y="1417638"/>
            <a:ext cx="8639175" cy="4725987"/>
          </a:xfrm>
          <a:prstGeom prst="rect">
            <a:avLst/>
          </a:prstGeom>
          <a:noFill/>
          <a:ln w="9525" cap="flat" cmpd="sng">
            <a:solidFill>
              <a:schemeClr val="dk1"/>
            </a:solidFill>
            <a:prstDash val="solid"/>
            <a:miter lim="800000"/>
            <a:headEnd type="none" w="sm" len="sm"/>
            <a:tailEnd type="none" w="sm" len="sm"/>
          </a:ln>
        </p:spPr>
      </p:pic>
      <p:sp>
        <p:nvSpPr>
          <p:cNvPr id="223" name="Google Shape;223;p3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Reading Section 2</a:t>
            </a:r>
            <a:endParaRPr/>
          </a:p>
        </p:txBody>
      </p:sp>
      <p:sp>
        <p:nvSpPr>
          <p:cNvPr id="225" name="Google Shape;225;p38"/>
          <p:cNvSpPr txBox="1"/>
          <p:nvPr/>
        </p:nvSpPr>
        <p:spPr>
          <a:xfrm>
            <a:off x="971550" y="4868863"/>
            <a:ext cx="7200900" cy="646112"/>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“Drag and drop” the words into the correct boxes to complete the text. There are more words than boxes.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pic>
        <p:nvPicPr>
          <p:cNvPr id="230" name="Google Shape;230;p39"/>
          <p:cNvPicPr preferRelativeResize="0"/>
          <p:nvPr/>
        </p:nvPicPr>
        <p:blipFill rotWithShape="1">
          <a:blip r:embed="rId3">
            <a:alphaModFix/>
          </a:blip>
          <a:srcRect b="2776"/>
          <a:stretch/>
        </p:blipFill>
        <p:spPr>
          <a:xfrm>
            <a:off x="252412" y="1595721"/>
            <a:ext cx="8639175" cy="4725987"/>
          </a:xfrm>
          <a:prstGeom prst="rect">
            <a:avLst/>
          </a:prstGeom>
          <a:noFill/>
          <a:ln w="9525" cap="flat" cmpd="sng">
            <a:solidFill>
              <a:schemeClr val="dk1"/>
            </a:solidFill>
            <a:prstDash val="solid"/>
            <a:miter lim="800000"/>
            <a:headEnd type="none" w="sm" len="sm"/>
            <a:tailEnd type="none" w="sm" len="sm"/>
          </a:ln>
        </p:spPr>
      </p:pic>
      <p:sp>
        <p:nvSpPr>
          <p:cNvPr id="231" name="Google Shape;231;p3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Reading Section 3</a:t>
            </a:r>
            <a:endParaRPr/>
          </a:p>
        </p:txBody>
      </p:sp>
      <p:sp>
        <p:nvSpPr>
          <p:cNvPr id="233" name="Google Shape;233;p39"/>
          <p:cNvSpPr txBox="1"/>
          <p:nvPr/>
        </p:nvSpPr>
        <p:spPr>
          <a:xfrm>
            <a:off x="6011863" y="1989138"/>
            <a:ext cx="2146300" cy="2308225"/>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Read the text then click on the correct answers to the questions.</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You will need to scroll down to see all the questions.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pic>
        <p:nvPicPr>
          <p:cNvPr id="238" name="Google Shape;238;p40"/>
          <p:cNvPicPr preferRelativeResize="0"/>
          <p:nvPr/>
        </p:nvPicPr>
        <p:blipFill rotWithShape="1">
          <a:blip r:embed="rId3">
            <a:alphaModFix/>
          </a:blip>
          <a:srcRect b="2776"/>
          <a:stretch/>
        </p:blipFill>
        <p:spPr>
          <a:xfrm>
            <a:off x="252413" y="1484313"/>
            <a:ext cx="8639175" cy="4725987"/>
          </a:xfrm>
          <a:prstGeom prst="rect">
            <a:avLst/>
          </a:prstGeom>
          <a:noFill/>
          <a:ln w="9525" cap="flat" cmpd="sng">
            <a:solidFill>
              <a:schemeClr val="dk1"/>
            </a:solidFill>
            <a:prstDash val="solid"/>
            <a:miter lim="800000"/>
            <a:headEnd type="none" w="sm" len="sm"/>
            <a:tailEnd type="none" w="sm" len="sm"/>
          </a:ln>
        </p:spPr>
      </p:pic>
      <p:sp>
        <p:nvSpPr>
          <p:cNvPr id="239" name="Google Shape;239;p4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Reading Section 4</a:t>
            </a:r>
            <a:endParaRPr/>
          </a:p>
        </p:txBody>
      </p:sp>
      <p:sp>
        <p:nvSpPr>
          <p:cNvPr id="240" name="Google Shape;240;p40"/>
          <p:cNvSpPr txBox="1"/>
          <p:nvPr/>
        </p:nvSpPr>
        <p:spPr>
          <a:xfrm>
            <a:off x="5940425" y="2349500"/>
            <a:ext cx="2232025" cy="1754188"/>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Read the text and give a title to each paragraph by clicking on the correct answer in the drop down list.</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pic>
        <p:nvPicPr>
          <p:cNvPr id="245" name="Google Shape;245;p41"/>
          <p:cNvPicPr preferRelativeResize="0"/>
          <p:nvPr/>
        </p:nvPicPr>
        <p:blipFill rotWithShape="1">
          <a:blip r:embed="rId3">
            <a:alphaModFix/>
          </a:blip>
          <a:srcRect b="2776"/>
          <a:stretch/>
        </p:blipFill>
        <p:spPr>
          <a:xfrm>
            <a:off x="252413" y="1484313"/>
            <a:ext cx="8639175" cy="4725987"/>
          </a:xfrm>
          <a:prstGeom prst="rect">
            <a:avLst/>
          </a:prstGeom>
          <a:noFill/>
          <a:ln w="9525" cap="flat" cmpd="sng">
            <a:solidFill>
              <a:schemeClr val="dk1"/>
            </a:solidFill>
            <a:prstDash val="solid"/>
            <a:miter lim="800000"/>
            <a:headEnd type="none" w="sm" len="sm"/>
            <a:tailEnd type="none" w="sm" len="sm"/>
          </a:ln>
        </p:spPr>
      </p:pic>
      <p:sp>
        <p:nvSpPr>
          <p:cNvPr id="246" name="Google Shape;246;p4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Reading Section 5</a:t>
            </a:r>
            <a:endParaRPr/>
          </a:p>
        </p:txBody>
      </p:sp>
      <p:sp>
        <p:nvSpPr>
          <p:cNvPr id="247" name="Google Shape;247;p41"/>
          <p:cNvSpPr txBox="1"/>
          <p:nvPr/>
        </p:nvSpPr>
        <p:spPr>
          <a:xfrm>
            <a:off x="5940425" y="1989138"/>
            <a:ext cx="2232025" cy="2586037"/>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Read the text then “drag and drop” the answer texts into the boxes in the right order to make a summary.</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There are more texts than boxes.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pic>
        <p:nvPicPr>
          <p:cNvPr id="252" name="Google Shape;252;p42"/>
          <p:cNvPicPr preferRelativeResize="0"/>
          <p:nvPr/>
        </p:nvPicPr>
        <p:blipFill>
          <a:blip r:embed="rId3">
            <a:alphaModFix/>
          </a:blip>
          <a:stretch>
            <a:fillRect/>
          </a:stretch>
        </p:blipFill>
        <p:spPr>
          <a:xfrm>
            <a:off x="140900" y="1703975"/>
            <a:ext cx="8862172" cy="4470851"/>
          </a:xfrm>
          <a:prstGeom prst="rect">
            <a:avLst/>
          </a:prstGeom>
          <a:noFill/>
          <a:ln w="9525" cap="flat" cmpd="sng">
            <a:solidFill>
              <a:schemeClr val="dk2"/>
            </a:solidFill>
            <a:prstDash val="solid"/>
            <a:round/>
            <a:headEnd type="none" w="sm" len="sm"/>
            <a:tailEnd type="none" w="sm" len="sm"/>
          </a:ln>
        </p:spPr>
      </p:pic>
      <p:sp>
        <p:nvSpPr>
          <p:cNvPr id="253" name="Google Shape;253;p4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Exit Part 1</a:t>
            </a:r>
            <a:endParaRPr/>
          </a:p>
        </p:txBody>
      </p:sp>
      <p:sp>
        <p:nvSpPr>
          <p:cNvPr id="254" name="Google Shape;254;p42"/>
          <p:cNvSpPr/>
          <p:nvPr/>
        </p:nvSpPr>
        <p:spPr>
          <a:xfrm>
            <a:off x="957199" y="4517409"/>
            <a:ext cx="6778800" cy="1475841"/>
          </a:xfrm>
          <a:prstGeom prst="rect">
            <a:avLst/>
          </a:prstGeom>
          <a:solidFill>
            <a:srgbClr val="DAE5F1"/>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dirty="0">
                <a:solidFill>
                  <a:srgbClr val="002060"/>
                </a:solidFill>
              </a:rPr>
              <a:t>Click on “continue”.</a:t>
            </a:r>
            <a:endParaRPr sz="1800" dirty="0">
              <a:solidFill>
                <a:srgbClr val="002060"/>
              </a:solidFill>
            </a:endParaRPr>
          </a:p>
          <a:p>
            <a:pPr marL="0" marR="0" lvl="0" indent="0" algn="l" rtl="0">
              <a:spcBef>
                <a:spcPts val="0"/>
              </a:spcBef>
              <a:spcAft>
                <a:spcPts val="0"/>
              </a:spcAft>
              <a:buNone/>
            </a:pPr>
            <a:endParaRPr sz="1800" dirty="0">
              <a:solidFill>
                <a:srgbClr val="002060"/>
              </a:solidFill>
            </a:endParaRPr>
          </a:p>
          <a:p>
            <a:pPr marL="0" marR="0" lvl="0" indent="0" algn="l" rtl="0">
              <a:spcBef>
                <a:spcPts val="0"/>
              </a:spcBef>
              <a:spcAft>
                <a:spcPts val="0"/>
              </a:spcAft>
              <a:buNone/>
            </a:pPr>
            <a:r>
              <a:rPr lang="en-GB" sz="1800" dirty="0">
                <a:solidFill>
                  <a:srgbClr val="002060"/>
                </a:solidFill>
              </a:rPr>
              <a:t>Please note, if your test is a one-part test you will not see this screen and your test will continue straight to the next </a:t>
            </a:r>
            <a:r>
              <a:rPr lang="en-GB" sz="1800" dirty="0" smtClean="0">
                <a:solidFill>
                  <a:srgbClr val="002060"/>
                </a:solidFill>
              </a:rPr>
              <a:t>module (slide 23). </a:t>
            </a:r>
            <a:endParaRPr sz="1800" dirty="0">
              <a:solidFill>
                <a:schemeClr val="dk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pic>
        <p:nvPicPr>
          <p:cNvPr id="260" name="Google Shape;260;p43"/>
          <p:cNvPicPr preferRelativeResize="0"/>
          <p:nvPr/>
        </p:nvPicPr>
        <p:blipFill>
          <a:blip r:embed="rId3">
            <a:alphaModFix/>
          </a:blip>
          <a:stretch>
            <a:fillRect/>
          </a:stretch>
        </p:blipFill>
        <p:spPr>
          <a:xfrm>
            <a:off x="228600" y="1570065"/>
            <a:ext cx="8661449" cy="4655525"/>
          </a:xfrm>
          <a:prstGeom prst="rect">
            <a:avLst/>
          </a:prstGeom>
          <a:noFill/>
          <a:ln w="9525" cap="flat" cmpd="sng">
            <a:solidFill>
              <a:schemeClr val="dk2"/>
            </a:solidFill>
            <a:prstDash val="solid"/>
            <a:round/>
            <a:headEnd type="none" w="sm" len="sm"/>
            <a:tailEnd type="none" w="sm" len="sm"/>
          </a:ln>
        </p:spPr>
      </p:pic>
      <p:sp>
        <p:nvSpPr>
          <p:cNvPr id="261" name="Google Shape;261;p4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Login Page</a:t>
            </a:r>
            <a:endParaRPr/>
          </a:p>
        </p:txBody>
      </p:sp>
      <p:sp>
        <p:nvSpPr>
          <p:cNvPr id="262" name="Google Shape;262;p43"/>
          <p:cNvSpPr/>
          <p:nvPr/>
        </p:nvSpPr>
        <p:spPr>
          <a:xfrm>
            <a:off x="1331913" y="3484240"/>
            <a:ext cx="6480300" cy="2308200"/>
          </a:xfrm>
          <a:prstGeom prst="rect">
            <a:avLst/>
          </a:prstGeom>
          <a:solidFill>
            <a:schemeClr val="accent1">
              <a:alpha val="20000"/>
            </a:schemeClr>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Again the invigilator may have already entered the login details in which case you will not see this page. </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Otherwise, </a:t>
            </a:r>
            <a:r>
              <a:rPr lang="en-GB" sz="1800">
                <a:solidFill>
                  <a:srgbClr val="FF0000"/>
                </a:solidFill>
                <a:latin typeface="Arial"/>
                <a:ea typeface="Arial"/>
                <a:cs typeface="Arial"/>
                <a:sym typeface="Arial"/>
              </a:rPr>
              <a:t>enter the</a:t>
            </a:r>
            <a:r>
              <a:rPr lang="en-GB" sz="1800">
                <a:solidFill>
                  <a:srgbClr val="002060"/>
                </a:solidFill>
                <a:latin typeface="Arial"/>
                <a:ea typeface="Arial"/>
                <a:cs typeface="Arial"/>
                <a:sym typeface="Arial"/>
              </a:rPr>
              <a:t> </a:t>
            </a:r>
            <a:r>
              <a:rPr lang="en-GB" sz="1800">
                <a:solidFill>
                  <a:srgbClr val="FF0000"/>
                </a:solidFill>
                <a:latin typeface="Arial"/>
                <a:ea typeface="Arial"/>
                <a:cs typeface="Arial"/>
                <a:sym typeface="Arial"/>
              </a:rPr>
              <a:t>SAME login and password as for </a:t>
            </a:r>
            <a:r>
              <a:rPr lang="en-GB" sz="1800">
                <a:solidFill>
                  <a:srgbClr val="FF0000"/>
                </a:solidFill>
              </a:rPr>
              <a:t>p</a:t>
            </a:r>
            <a:r>
              <a:rPr lang="en-GB" sz="1800">
                <a:solidFill>
                  <a:srgbClr val="FF0000"/>
                </a:solidFill>
                <a:latin typeface="Arial"/>
                <a:ea typeface="Arial"/>
                <a:cs typeface="Arial"/>
                <a:sym typeface="Arial"/>
              </a:rPr>
              <a:t>art 1</a:t>
            </a:r>
            <a:r>
              <a:rPr lang="en-GB" sz="1800">
                <a:solidFill>
                  <a:srgbClr val="002060"/>
                </a:solidFill>
                <a:latin typeface="Arial"/>
                <a:ea typeface="Arial"/>
                <a:cs typeface="Arial"/>
                <a:sym typeface="Arial"/>
              </a:rPr>
              <a:t> of the test. Only click on “login” when told to do so by the invigilator.</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Do not click on “check attempts remaining”.</a:t>
            </a:r>
            <a:endParaRPr sz="1800">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solidFill>
                  <a:srgbClr val="002060"/>
                </a:solidFill>
              </a:rPr>
              <a:t>Overall Structure</a:t>
            </a:r>
            <a:endParaRPr>
              <a:solidFill>
                <a:srgbClr val="002060"/>
              </a:solidFill>
            </a:endParaRPr>
          </a:p>
        </p:txBody>
      </p:sp>
      <p:sp>
        <p:nvSpPr>
          <p:cNvPr id="133" name="Google Shape;133;p26"/>
          <p:cNvSpPr txBox="1">
            <a:spLocks noGrp="1"/>
          </p:cNvSpPr>
          <p:nvPr>
            <p:ph type="body" idx="1"/>
          </p:nvPr>
        </p:nvSpPr>
        <p:spPr>
          <a:xfrm>
            <a:off x="428625" y="1268413"/>
            <a:ext cx="8715375" cy="5329237"/>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002060"/>
              </a:buClr>
              <a:buSzPts val="2800"/>
              <a:buChar char="•"/>
            </a:pPr>
            <a:r>
              <a:rPr lang="en-GB" sz="2800">
                <a:solidFill>
                  <a:srgbClr val="002060"/>
                </a:solidFill>
              </a:rPr>
              <a:t>Two parts</a:t>
            </a:r>
            <a:endParaRPr/>
          </a:p>
          <a:p>
            <a:pPr marL="342900" lvl="0" indent="-342900" algn="l" rtl="0">
              <a:spcBef>
                <a:spcPts val="560"/>
              </a:spcBef>
              <a:spcAft>
                <a:spcPts val="0"/>
              </a:spcAft>
              <a:buClr>
                <a:srgbClr val="002060"/>
              </a:buClr>
              <a:buSzPts val="2800"/>
              <a:buChar char="•"/>
            </a:pPr>
            <a:r>
              <a:rPr lang="en-GB" sz="2800">
                <a:solidFill>
                  <a:srgbClr val="002060"/>
                </a:solidFill>
              </a:rPr>
              <a:t>Part 1</a:t>
            </a:r>
            <a:endParaRPr/>
          </a:p>
          <a:p>
            <a:pPr marL="742950" lvl="1" indent="-285750" algn="l" rtl="0">
              <a:spcBef>
                <a:spcPts val="480"/>
              </a:spcBef>
              <a:spcAft>
                <a:spcPts val="0"/>
              </a:spcAft>
              <a:buClr>
                <a:srgbClr val="002060"/>
              </a:buClr>
              <a:buSzPts val="2400"/>
              <a:buFont typeface="Arial"/>
              <a:buChar char="•"/>
            </a:pPr>
            <a:r>
              <a:rPr lang="en-GB" sz="2400">
                <a:solidFill>
                  <a:srgbClr val="002060"/>
                </a:solidFill>
              </a:rPr>
              <a:t>Reading test (75 minutes)</a:t>
            </a:r>
            <a:endParaRPr/>
          </a:p>
          <a:p>
            <a:pPr marL="342900" lvl="0" indent="-342900" algn="l" rtl="0">
              <a:spcBef>
                <a:spcPts val="560"/>
              </a:spcBef>
              <a:spcAft>
                <a:spcPts val="0"/>
              </a:spcAft>
              <a:buClr>
                <a:srgbClr val="002060"/>
              </a:buClr>
              <a:buSzPts val="2800"/>
              <a:buChar char="•"/>
            </a:pPr>
            <a:r>
              <a:rPr lang="en-GB" sz="2800">
                <a:solidFill>
                  <a:srgbClr val="002060"/>
                </a:solidFill>
              </a:rPr>
              <a:t>Part 2</a:t>
            </a:r>
            <a:endParaRPr/>
          </a:p>
          <a:p>
            <a:pPr marL="742950" lvl="1" indent="-285750" algn="l" rtl="0">
              <a:spcBef>
                <a:spcPts val="480"/>
              </a:spcBef>
              <a:spcAft>
                <a:spcPts val="0"/>
              </a:spcAft>
              <a:buClr>
                <a:srgbClr val="002060"/>
              </a:buClr>
              <a:buSzPts val="2400"/>
              <a:buFont typeface="Arial"/>
              <a:buChar char="•"/>
            </a:pPr>
            <a:r>
              <a:rPr lang="en-GB" sz="2400">
                <a:solidFill>
                  <a:srgbClr val="002060"/>
                </a:solidFill>
              </a:rPr>
              <a:t>Listening test (60 minutes)</a:t>
            </a:r>
            <a:endParaRPr/>
          </a:p>
          <a:p>
            <a:pPr marL="342900" lvl="0" indent="-342900" algn="l" rtl="0">
              <a:spcBef>
                <a:spcPts val="560"/>
              </a:spcBef>
              <a:spcAft>
                <a:spcPts val="0"/>
              </a:spcAft>
              <a:buClr>
                <a:srgbClr val="002060"/>
              </a:buClr>
              <a:buSzPts val="2800"/>
              <a:buChar char="•"/>
            </a:pPr>
            <a:r>
              <a:rPr lang="en-GB" sz="2800">
                <a:solidFill>
                  <a:srgbClr val="002060"/>
                </a:solidFill>
              </a:rPr>
              <a:t>The second part may be taken immediately after the first or following a break, your invigilator will advise you.</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pic>
        <p:nvPicPr>
          <p:cNvPr id="268" name="Google Shape;268;p44"/>
          <p:cNvPicPr preferRelativeResize="0"/>
          <p:nvPr/>
        </p:nvPicPr>
        <p:blipFill>
          <a:blip r:embed="rId3">
            <a:alphaModFix/>
          </a:blip>
          <a:stretch>
            <a:fillRect/>
          </a:stretch>
        </p:blipFill>
        <p:spPr>
          <a:xfrm>
            <a:off x="76200" y="1874850"/>
            <a:ext cx="8971773" cy="4363876"/>
          </a:xfrm>
          <a:prstGeom prst="rect">
            <a:avLst/>
          </a:prstGeom>
          <a:noFill/>
          <a:ln w="9525" cap="flat" cmpd="sng">
            <a:solidFill>
              <a:schemeClr val="dk2"/>
            </a:solidFill>
            <a:prstDash val="solid"/>
            <a:round/>
            <a:headEnd type="none" w="sm" len="sm"/>
            <a:tailEnd type="none" w="sm" len="sm"/>
          </a:ln>
        </p:spPr>
      </p:pic>
      <p:sp>
        <p:nvSpPr>
          <p:cNvPr id="269" name="Google Shape;269;p4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After The Login Page</a:t>
            </a:r>
            <a:endParaRPr/>
          </a:p>
        </p:txBody>
      </p:sp>
      <p:sp>
        <p:nvSpPr>
          <p:cNvPr id="270" name="Google Shape;270;p44"/>
          <p:cNvSpPr/>
          <p:nvPr/>
        </p:nvSpPr>
        <p:spPr>
          <a:xfrm>
            <a:off x="1255713" y="4077072"/>
            <a:ext cx="6480300" cy="2031300"/>
          </a:xfrm>
          <a:prstGeom prst="rect">
            <a:avLst/>
          </a:prstGeom>
          <a:solidFill>
            <a:schemeClr val="accent1">
              <a:alpha val="20000"/>
            </a:schemeClr>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The invigilator may have already clicked past this page in which case you will not see it. </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If you see it, the test name </a:t>
            </a:r>
            <a:r>
              <a:rPr lang="en-GB" sz="1800">
                <a:solidFill>
                  <a:srgbClr val="002060"/>
                </a:solidFill>
              </a:rPr>
              <a:t>may</a:t>
            </a:r>
            <a:r>
              <a:rPr lang="en-GB" sz="1800">
                <a:solidFill>
                  <a:srgbClr val="002060"/>
                </a:solidFill>
                <a:latin typeface="Arial"/>
                <a:ea typeface="Arial"/>
                <a:cs typeface="Arial"/>
                <a:sym typeface="Arial"/>
              </a:rPr>
              <a:t> be different and the number shown should be 0. If it is not 0, alert the invigilator.</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Only click on “start” when told to do so by the invigilator.</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pic>
        <p:nvPicPr>
          <p:cNvPr id="275" name="Google Shape;275;p45"/>
          <p:cNvPicPr preferRelativeResize="0"/>
          <p:nvPr/>
        </p:nvPicPr>
        <p:blipFill>
          <a:blip r:embed="rId3">
            <a:alphaModFix/>
          </a:blip>
          <a:stretch>
            <a:fillRect/>
          </a:stretch>
        </p:blipFill>
        <p:spPr>
          <a:xfrm>
            <a:off x="103350" y="1370550"/>
            <a:ext cx="8924774" cy="4540701"/>
          </a:xfrm>
          <a:prstGeom prst="rect">
            <a:avLst/>
          </a:prstGeom>
          <a:noFill/>
          <a:ln w="9525" cap="flat" cmpd="sng">
            <a:solidFill>
              <a:schemeClr val="dk2"/>
            </a:solidFill>
            <a:prstDash val="solid"/>
            <a:round/>
            <a:headEnd type="none" w="sm" len="sm"/>
            <a:tailEnd type="none" w="sm" len="sm"/>
          </a:ln>
        </p:spPr>
      </p:pic>
      <p:sp>
        <p:nvSpPr>
          <p:cNvPr id="276" name="Google Shape;276;p4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Welcome Screen</a:t>
            </a:r>
            <a:endParaRPr/>
          </a:p>
        </p:txBody>
      </p:sp>
      <p:sp>
        <p:nvSpPr>
          <p:cNvPr id="277" name="Google Shape;277;p45"/>
          <p:cNvSpPr/>
          <p:nvPr/>
        </p:nvSpPr>
        <p:spPr>
          <a:xfrm>
            <a:off x="784975" y="4356100"/>
            <a:ext cx="6951000" cy="1989300"/>
          </a:xfrm>
          <a:prstGeom prst="rect">
            <a:avLst/>
          </a:prstGeom>
          <a:solidFill>
            <a:srgbClr val="DAE5F1"/>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Displayed before you start the test,</a:t>
            </a:r>
            <a:r>
              <a:rPr lang="en-GB" sz="1800">
                <a:solidFill>
                  <a:srgbClr val="002060"/>
                </a:solidFill>
              </a:rPr>
              <a:t> the actual appearance in your test may be slightly different.</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Again move the keyboard out of the way, only the mouse is needed in Part 2.</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Only click on “continue” when told to do so by the invigilator.</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pic>
        <p:nvPicPr>
          <p:cNvPr id="283" name="Google Shape;283;p46"/>
          <p:cNvPicPr preferRelativeResize="0"/>
          <p:nvPr/>
        </p:nvPicPr>
        <p:blipFill>
          <a:blip r:embed="rId3">
            <a:alphaModFix/>
          </a:blip>
          <a:stretch>
            <a:fillRect/>
          </a:stretch>
        </p:blipFill>
        <p:spPr>
          <a:xfrm>
            <a:off x="188713" y="1797600"/>
            <a:ext cx="8766574" cy="4293176"/>
          </a:xfrm>
          <a:prstGeom prst="rect">
            <a:avLst/>
          </a:prstGeom>
          <a:noFill/>
          <a:ln w="9525" cap="flat" cmpd="sng">
            <a:solidFill>
              <a:schemeClr val="dk2"/>
            </a:solidFill>
            <a:prstDash val="solid"/>
            <a:round/>
            <a:headEnd type="none" w="sm" len="sm"/>
            <a:tailEnd type="none" w="sm" len="sm"/>
          </a:ln>
        </p:spPr>
      </p:pic>
      <p:sp>
        <p:nvSpPr>
          <p:cNvPr id="284" name="Google Shape;284;p4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Candidates Details</a:t>
            </a:r>
            <a:endParaRPr/>
          </a:p>
        </p:txBody>
      </p:sp>
      <p:sp>
        <p:nvSpPr>
          <p:cNvPr id="285" name="Google Shape;285;p46"/>
          <p:cNvSpPr txBox="1"/>
          <p:nvPr/>
        </p:nvSpPr>
        <p:spPr>
          <a:xfrm>
            <a:off x="4500563" y="1989138"/>
            <a:ext cx="3679800" cy="1754100"/>
          </a:xfrm>
          <a:prstGeom prst="rect">
            <a:avLst/>
          </a:prstGeom>
          <a:solidFill>
            <a:schemeClr val="accent1">
              <a:alpha val="20000"/>
            </a:schemeClr>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Check your name etc. are as entered </a:t>
            </a:r>
            <a:r>
              <a:rPr lang="en-GB" sz="1800">
                <a:solidFill>
                  <a:srgbClr val="002060"/>
                </a:solidFill>
              </a:rPr>
              <a:t>i</a:t>
            </a:r>
            <a:r>
              <a:rPr lang="en-GB" sz="1800">
                <a:solidFill>
                  <a:srgbClr val="002060"/>
                </a:solidFill>
                <a:latin typeface="Arial"/>
                <a:ea typeface="Arial"/>
                <a:cs typeface="Arial"/>
                <a:sym typeface="Arial"/>
              </a:rPr>
              <a:t>n </a:t>
            </a:r>
            <a:r>
              <a:rPr lang="en-GB" sz="1800">
                <a:solidFill>
                  <a:srgbClr val="002060"/>
                </a:solidFill>
              </a:rPr>
              <a:t>p</a:t>
            </a:r>
            <a:r>
              <a:rPr lang="en-GB" sz="1800">
                <a:solidFill>
                  <a:srgbClr val="002060"/>
                </a:solidFill>
                <a:latin typeface="Arial"/>
                <a:ea typeface="Arial"/>
                <a:cs typeface="Arial"/>
                <a:sym typeface="Arial"/>
              </a:rPr>
              <a:t>art 1.</a:t>
            </a:r>
            <a:endParaRPr/>
          </a:p>
          <a:p>
            <a:pPr marL="0" marR="0" lvl="0" indent="0" algn="l" rtl="0">
              <a:spcBef>
                <a:spcPts val="0"/>
              </a:spcBef>
              <a:spcAft>
                <a:spcPts val="0"/>
              </a:spcAft>
              <a:buNone/>
            </a:pPr>
            <a:r>
              <a:rPr lang="en-GB" sz="1800">
                <a:solidFill>
                  <a:srgbClr val="002060"/>
                </a:solidFill>
                <a:latin typeface="Arial"/>
                <a:ea typeface="Arial"/>
                <a:cs typeface="Arial"/>
                <a:sym typeface="Arial"/>
              </a:rPr>
              <a:t/>
            </a:r>
            <a:br>
              <a:rPr lang="en-GB" sz="1800">
                <a:solidFill>
                  <a:srgbClr val="002060"/>
                </a:solidFill>
                <a:latin typeface="Arial"/>
                <a:ea typeface="Arial"/>
                <a:cs typeface="Arial"/>
                <a:sym typeface="Arial"/>
              </a:rPr>
            </a:br>
            <a:r>
              <a:rPr lang="en-GB" sz="1800">
                <a:solidFill>
                  <a:srgbClr val="002060"/>
                </a:solidFill>
                <a:latin typeface="Arial"/>
                <a:ea typeface="Arial"/>
                <a:cs typeface="Arial"/>
                <a:sym typeface="Arial"/>
              </a:rPr>
              <a:t>If they match, click on “continue” when told to do so, otherwise alert the invigilator.</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4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Part 2 Information</a:t>
            </a:r>
            <a:endParaRPr/>
          </a:p>
        </p:txBody>
      </p:sp>
      <p:pic>
        <p:nvPicPr>
          <p:cNvPr id="291" name="Google Shape;291;p47"/>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92" name="Google Shape;292;p47"/>
          <p:cNvSpPr txBox="1"/>
          <p:nvPr/>
        </p:nvSpPr>
        <p:spPr>
          <a:xfrm>
            <a:off x="5867400" y="1989138"/>
            <a:ext cx="2305050" cy="2862262"/>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In Part 2 you will have a whiteboard to make notes and help you prepare your answers.</a:t>
            </a:r>
            <a:endParaRPr/>
          </a:p>
          <a:p>
            <a:pPr marL="0" marR="0" lvl="0" indent="0" algn="l" rtl="0">
              <a:spcBef>
                <a:spcPts val="0"/>
              </a:spcBef>
              <a:spcAft>
                <a:spcPts val="0"/>
              </a:spcAft>
              <a:buNone/>
            </a:pPr>
            <a:endParaRPr sz="1800" b="0" i="0" u="none" strike="noStrike" cap="none">
              <a:solidFill>
                <a:schemeClr val="dk1"/>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FF0000"/>
                </a:solidFill>
                <a:latin typeface="Arial"/>
                <a:ea typeface="Arial"/>
                <a:cs typeface="Arial"/>
                <a:sym typeface="Arial"/>
              </a:rPr>
              <a:t>These MUST be returned to the invigilator at the end of the test.</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pic>
        <p:nvPicPr>
          <p:cNvPr id="297" name="Google Shape;297;p48"/>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98" name="Google Shape;298;p48"/>
          <p:cNvSpPr txBox="1">
            <a:spLocks noGrp="1"/>
          </p:cNvSpPr>
          <p:nvPr>
            <p:ph type="title"/>
          </p:nvPr>
        </p:nvSpPr>
        <p:spPr>
          <a:xfrm>
            <a:off x="457200" y="260350"/>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Listening Test Information</a:t>
            </a:r>
            <a:endParaRPr/>
          </a:p>
        </p:txBody>
      </p:sp>
      <p:sp>
        <p:nvSpPr>
          <p:cNvPr id="299" name="Google Shape;299;p48"/>
          <p:cNvSpPr txBox="1"/>
          <p:nvPr/>
        </p:nvSpPr>
        <p:spPr>
          <a:xfrm>
            <a:off x="5651500" y="1989138"/>
            <a:ext cx="2520950" cy="34163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5 sections which get progressively harder. 1 or more tasks in each.</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First test your headphone volume; click on the green arrow to play the sound file. </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FF0000"/>
                </a:solidFill>
                <a:latin typeface="Arial"/>
                <a:ea typeface="Arial"/>
                <a:cs typeface="Arial"/>
                <a:sym typeface="Arial"/>
              </a:rPr>
              <a:t>Do not use the keyboard in this test.</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4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GB"/>
              <a:t>Five Listening Test Sections</a:t>
            </a:r>
            <a:endParaRPr/>
          </a:p>
        </p:txBody>
      </p:sp>
      <p:sp>
        <p:nvSpPr>
          <p:cNvPr id="305" name="Google Shape;305;p4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514350" lvl="0" indent="-457200" algn="l" rtl="0">
              <a:lnSpc>
                <a:spcPct val="115000"/>
              </a:lnSpc>
              <a:spcBef>
                <a:spcPts val="0"/>
              </a:spcBef>
              <a:spcAft>
                <a:spcPts val="0"/>
              </a:spcAft>
              <a:buClr>
                <a:schemeClr val="dk1"/>
              </a:buClr>
              <a:buSzPts val="2000"/>
              <a:buFont typeface="Calibri"/>
              <a:buAutoNum type="arabicParenR"/>
            </a:pPr>
            <a:r>
              <a:rPr lang="en-GB" sz="2000"/>
              <a:t>ten tasks with (~30 seconds) recordings of information, messages, lecture clips etc. with a single multiple choice question on each.</a:t>
            </a:r>
            <a:endParaRPr/>
          </a:p>
          <a:p>
            <a:pPr marL="514350" lvl="0" indent="-457200" algn="l" rtl="0">
              <a:lnSpc>
                <a:spcPct val="115000"/>
              </a:lnSpc>
              <a:spcBef>
                <a:spcPts val="1400"/>
              </a:spcBef>
              <a:spcAft>
                <a:spcPts val="0"/>
              </a:spcAft>
              <a:buClr>
                <a:schemeClr val="dk1"/>
              </a:buClr>
              <a:buSzPts val="2000"/>
              <a:buFont typeface="Calibri"/>
              <a:buAutoNum type="arabicParenR"/>
            </a:pPr>
            <a:r>
              <a:rPr lang="en-GB" sz="2000"/>
              <a:t>one task with a (~three minutes) recording of information such as a lecture, choose if (according to the recording) eight points are correct, incorrect or not mentioned.</a:t>
            </a:r>
            <a:endParaRPr/>
          </a:p>
          <a:p>
            <a:pPr marL="514350" lvl="0" indent="-457200" algn="l" rtl="0">
              <a:lnSpc>
                <a:spcPct val="115000"/>
              </a:lnSpc>
              <a:spcBef>
                <a:spcPts val="1400"/>
              </a:spcBef>
              <a:spcAft>
                <a:spcPts val="0"/>
              </a:spcAft>
              <a:buClr>
                <a:schemeClr val="dk1"/>
              </a:buClr>
              <a:buSzPts val="2000"/>
              <a:buFont typeface="Calibri"/>
              <a:buAutoNum type="arabicParenR"/>
            </a:pPr>
            <a:r>
              <a:rPr lang="en-GB" sz="2000"/>
              <a:t>six tasks with (~30 seconds) recordings of information, messages, lecture clips etc. with a single multiple choice question on each.</a:t>
            </a:r>
            <a:endParaRPr/>
          </a:p>
          <a:p>
            <a:pPr marL="514350" lvl="0" indent="-457200" algn="l" rtl="0">
              <a:lnSpc>
                <a:spcPct val="115000"/>
              </a:lnSpc>
              <a:spcBef>
                <a:spcPts val="1400"/>
              </a:spcBef>
              <a:spcAft>
                <a:spcPts val="0"/>
              </a:spcAft>
              <a:buClr>
                <a:schemeClr val="dk1"/>
              </a:buClr>
              <a:buSzPts val="2000"/>
              <a:buFont typeface="Calibri"/>
              <a:buAutoNum type="arabicParenR"/>
            </a:pPr>
            <a:r>
              <a:rPr lang="en-GB" sz="2000"/>
              <a:t>one task with a (~five minutes) recording of information such as a lecture, with six questions, each with one or two answers.</a:t>
            </a:r>
            <a:endParaRPr/>
          </a:p>
          <a:p>
            <a:pPr marL="514350" lvl="0" indent="-457200" algn="l" rtl="0">
              <a:lnSpc>
                <a:spcPct val="115000"/>
              </a:lnSpc>
              <a:spcBef>
                <a:spcPts val="1400"/>
              </a:spcBef>
              <a:spcAft>
                <a:spcPts val="0"/>
              </a:spcAft>
              <a:buClr>
                <a:schemeClr val="dk1"/>
              </a:buClr>
              <a:buSzPts val="2000"/>
              <a:buFont typeface="Calibri"/>
              <a:buAutoNum type="arabicParenR"/>
            </a:pPr>
            <a:r>
              <a:rPr lang="en-GB" sz="2000"/>
              <a:t>one task with a (~four minutes) recording of two speakers with different views on a topic, choose the four points (from ten) which are mentioned by each.</a:t>
            </a:r>
            <a:endParaRPr/>
          </a:p>
          <a:p>
            <a:pPr marL="342900" lvl="0" indent="-266700" algn="l" rtl="0">
              <a:spcBef>
                <a:spcPts val="1240"/>
              </a:spcBef>
              <a:spcAft>
                <a:spcPts val="0"/>
              </a:spcAft>
              <a:buClr>
                <a:schemeClr val="dk1"/>
              </a:buClr>
              <a:buSzPts val="1200"/>
              <a:buFont typeface="Arial"/>
              <a:buNone/>
            </a:pPr>
            <a:endParaRPr sz="12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pic>
        <p:nvPicPr>
          <p:cNvPr id="310" name="Google Shape;310;p50"/>
          <p:cNvPicPr preferRelativeResize="0"/>
          <p:nvPr/>
        </p:nvPicPr>
        <p:blipFill rotWithShape="1">
          <a:blip r:embed="rId3">
            <a:alphaModFix/>
          </a:blip>
          <a:srcRect b="2776"/>
          <a:stretch/>
        </p:blipFill>
        <p:spPr>
          <a:xfrm>
            <a:off x="252413" y="1484313"/>
            <a:ext cx="8639175" cy="4725987"/>
          </a:xfrm>
          <a:prstGeom prst="rect">
            <a:avLst/>
          </a:prstGeom>
          <a:noFill/>
          <a:ln w="9525" cap="flat" cmpd="sng">
            <a:solidFill>
              <a:schemeClr val="dk1"/>
            </a:solidFill>
            <a:prstDash val="solid"/>
            <a:miter lim="800000"/>
            <a:headEnd type="none" w="sm" len="sm"/>
            <a:tailEnd type="none" w="sm" len="sm"/>
          </a:ln>
        </p:spPr>
      </p:pic>
      <p:sp>
        <p:nvSpPr>
          <p:cNvPr id="311" name="Google Shape;311;p5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Listening Section 1 Task Start</a:t>
            </a:r>
            <a:endParaRPr/>
          </a:p>
        </p:txBody>
      </p:sp>
      <p:sp>
        <p:nvSpPr>
          <p:cNvPr id="312" name="Google Shape;312;p50"/>
          <p:cNvSpPr txBox="1"/>
          <p:nvPr/>
        </p:nvSpPr>
        <p:spPr>
          <a:xfrm>
            <a:off x="323850" y="2781300"/>
            <a:ext cx="8496300" cy="30591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If a section has more than one task, then the same number of tiles appear at the bottom of the screen. The current task’s tile is dark blue, answered tasks’ tiles are light blue and unanswered tasks’ tiles are light grey. Section 1 has 10 tasks each with a short recording and 1 question on it. </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Click on the green arrow to hear the task’s recording. It can only be started once and cannot be paused. After playing the first time the question appears and the recording repeats.</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Click on the next tile or “continue” to move to the next task (and “back” to return to a previous task).</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pic>
        <p:nvPicPr>
          <p:cNvPr id="317" name="Google Shape;317;p51"/>
          <p:cNvPicPr preferRelativeResize="0"/>
          <p:nvPr/>
        </p:nvPicPr>
        <p:blipFill rotWithShape="1">
          <a:blip r:embed="rId3">
            <a:alphaModFix/>
          </a:blip>
          <a:srcRect b="2585"/>
          <a:stretch/>
        </p:blipFill>
        <p:spPr>
          <a:xfrm>
            <a:off x="252413" y="1484313"/>
            <a:ext cx="8639175" cy="4735512"/>
          </a:xfrm>
          <a:prstGeom prst="rect">
            <a:avLst/>
          </a:prstGeom>
          <a:noFill/>
          <a:ln w="9525" cap="flat" cmpd="sng">
            <a:solidFill>
              <a:schemeClr val="dk1"/>
            </a:solidFill>
            <a:prstDash val="solid"/>
            <a:miter lim="800000"/>
            <a:headEnd type="none" w="sm" len="sm"/>
            <a:tailEnd type="none" w="sm" len="sm"/>
          </a:ln>
        </p:spPr>
      </p:pic>
      <p:sp>
        <p:nvSpPr>
          <p:cNvPr id="318" name="Google Shape;318;p5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Listening Section 1 Task Middle</a:t>
            </a:r>
            <a:endParaRPr/>
          </a:p>
        </p:txBody>
      </p:sp>
      <p:sp>
        <p:nvSpPr>
          <p:cNvPr id="319" name="Google Shape;319;p51"/>
          <p:cNvSpPr txBox="1"/>
          <p:nvPr/>
        </p:nvSpPr>
        <p:spPr>
          <a:xfrm>
            <a:off x="4572000" y="1989138"/>
            <a:ext cx="3600450" cy="2586037"/>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dirty="0">
                <a:solidFill>
                  <a:srgbClr val="002060"/>
                </a:solidFill>
                <a:latin typeface="Arial"/>
                <a:ea typeface="Arial"/>
                <a:cs typeface="Arial"/>
                <a:sym typeface="Arial"/>
              </a:rPr>
              <a:t>After the recording has played </a:t>
            </a:r>
            <a:r>
              <a:rPr lang="en-GB" sz="1800" b="0" i="0" u="none" strike="noStrike" cap="none" dirty="0" smtClean="0">
                <a:solidFill>
                  <a:srgbClr val="002060"/>
                </a:solidFill>
                <a:latin typeface="Arial"/>
                <a:ea typeface="Arial"/>
                <a:cs typeface="Arial"/>
                <a:sym typeface="Arial"/>
              </a:rPr>
              <a:t>once, </a:t>
            </a:r>
            <a:r>
              <a:rPr lang="en-GB" sz="1800" b="0" i="0" u="none" strike="noStrike" cap="none" dirty="0">
                <a:solidFill>
                  <a:srgbClr val="002060"/>
                </a:solidFill>
                <a:latin typeface="Arial"/>
                <a:ea typeface="Arial"/>
                <a:cs typeface="Arial"/>
                <a:sym typeface="Arial"/>
              </a:rPr>
              <a:t>the question appears and you will hear the same recording again. </a:t>
            </a:r>
            <a:endParaRPr dirty="0"/>
          </a:p>
          <a:p>
            <a:pPr marL="0" marR="0" lvl="0" indent="0" algn="l" rtl="0">
              <a:spcBef>
                <a:spcPts val="0"/>
              </a:spcBef>
              <a:spcAft>
                <a:spcPts val="0"/>
              </a:spcAft>
              <a:buNone/>
            </a:pPr>
            <a:endParaRPr sz="1800" b="0" i="0" u="none" strike="noStrike" cap="none" dirty="0">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dirty="0">
                <a:solidFill>
                  <a:srgbClr val="002060"/>
                </a:solidFill>
                <a:latin typeface="Arial"/>
                <a:ea typeface="Arial"/>
                <a:cs typeface="Arial"/>
                <a:sym typeface="Arial"/>
              </a:rPr>
              <a:t>To answer, click on your answer choice as in </a:t>
            </a:r>
            <a:r>
              <a:rPr lang="en-GB" sz="1800" dirty="0">
                <a:solidFill>
                  <a:srgbClr val="002060"/>
                </a:solidFill>
              </a:rPr>
              <a:t>p</a:t>
            </a:r>
            <a:r>
              <a:rPr lang="en-GB" sz="1800" b="0" i="0" u="none" strike="noStrike" cap="none" dirty="0">
                <a:solidFill>
                  <a:srgbClr val="002060"/>
                </a:solidFill>
                <a:latin typeface="Arial"/>
                <a:ea typeface="Arial"/>
                <a:cs typeface="Arial"/>
                <a:sym typeface="Arial"/>
              </a:rPr>
              <a:t>art 1.</a:t>
            </a:r>
            <a:endParaRPr dirty="0"/>
          </a:p>
          <a:p>
            <a:pPr marL="0" marR="0" lvl="0" indent="0" algn="l" rtl="0">
              <a:spcBef>
                <a:spcPts val="0"/>
              </a:spcBef>
              <a:spcAft>
                <a:spcPts val="0"/>
              </a:spcAft>
              <a:buNone/>
            </a:pPr>
            <a:endParaRPr sz="1800" b="0" i="0" u="none" strike="noStrike" cap="none" dirty="0">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dirty="0">
                <a:solidFill>
                  <a:srgbClr val="002060"/>
                </a:solidFill>
                <a:latin typeface="Arial"/>
                <a:ea typeface="Arial"/>
                <a:cs typeface="Arial"/>
                <a:sym typeface="Arial"/>
              </a:rPr>
              <a:t>Listen and decide your answer.</a:t>
            </a:r>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pic>
        <p:nvPicPr>
          <p:cNvPr id="324" name="Google Shape;324;p52"/>
          <p:cNvPicPr preferRelativeResize="0"/>
          <p:nvPr/>
        </p:nvPicPr>
        <p:blipFill rotWithShape="1">
          <a:blip r:embed="rId3">
            <a:alphaModFix/>
          </a:blip>
          <a:srcRect b="2776"/>
          <a:stretch/>
        </p:blipFill>
        <p:spPr>
          <a:xfrm>
            <a:off x="252413" y="1484313"/>
            <a:ext cx="8639175" cy="4725987"/>
          </a:xfrm>
          <a:prstGeom prst="rect">
            <a:avLst/>
          </a:prstGeom>
          <a:noFill/>
          <a:ln w="9525" cap="flat" cmpd="sng">
            <a:solidFill>
              <a:schemeClr val="dk1"/>
            </a:solidFill>
            <a:prstDash val="solid"/>
            <a:miter lim="800000"/>
            <a:headEnd type="none" w="sm" len="sm"/>
            <a:tailEnd type="none" w="sm" len="sm"/>
          </a:ln>
        </p:spPr>
      </p:pic>
      <p:sp>
        <p:nvSpPr>
          <p:cNvPr id="325" name="Google Shape;325;p5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Listening Section 1 Task End</a:t>
            </a:r>
            <a:endParaRPr/>
          </a:p>
        </p:txBody>
      </p:sp>
      <p:sp>
        <p:nvSpPr>
          <p:cNvPr id="326" name="Google Shape;326;p52"/>
          <p:cNvSpPr txBox="1"/>
          <p:nvPr/>
        </p:nvSpPr>
        <p:spPr>
          <a:xfrm>
            <a:off x="4572000" y="1989138"/>
            <a:ext cx="3600450" cy="2862262"/>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 recording can only be started once and cannot be paused, the player will disappear when the recording has played twice.</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Click on your answer choice.</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After you have answered, click on the next tile or “continue” to move</a:t>
            </a:r>
            <a:r>
              <a:rPr lang="en-GB" sz="1800">
                <a:solidFill>
                  <a:srgbClr val="002060"/>
                </a:solidFill>
              </a:rPr>
              <a:t> forward</a:t>
            </a:r>
            <a:r>
              <a:rPr lang="en-GB" sz="1800" b="0" i="0" u="none" strike="noStrike" cap="none">
                <a:solidFill>
                  <a:srgbClr val="002060"/>
                </a:solidFill>
                <a:latin typeface="Arial"/>
                <a:ea typeface="Arial"/>
                <a:cs typeface="Arial"/>
                <a:sym typeface="Arial"/>
              </a:rPr>
              <a:t> to the next task.</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pic>
        <p:nvPicPr>
          <p:cNvPr id="331" name="Google Shape;331;p53"/>
          <p:cNvPicPr preferRelativeResize="0"/>
          <p:nvPr/>
        </p:nvPicPr>
        <p:blipFill rotWithShape="1">
          <a:blip r:embed="rId3">
            <a:alphaModFix/>
          </a:blip>
          <a:srcRect b="2211"/>
          <a:stretch/>
        </p:blipFill>
        <p:spPr>
          <a:xfrm>
            <a:off x="252413" y="1484313"/>
            <a:ext cx="8639175" cy="4752975"/>
          </a:xfrm>
          <a:prstGeom prst="rect">
            <a:avLst/>
          </a:prstGeom>
          <a:noFill/>
          <a:ln w="9525" cap="flat" cmpd="sng">
            <a:solidFill>
              <a:schemeClr val="dk1"/>
            </a:solidFill>
            <a:prstDash val="solid"/>
            <a:miter lim="800000"/>
            <a:headEnd type="none" w="sm" len="sm"/>
            <a:tailEnd type="none" w="sm" len="sm"/>
          </a:ln>
        </p:spPr>
      </p:pic>
      <p:sp>
        <p:nvSpPr>
          <p:cNvPr id="332" name="Google Shape;332;p5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End of Listening Section 1</a:t>
            </a:r>
            <a:endParaRPr/>
          </a:p>
        </p:txBody>
      </p:sp>
      <p:sp>
        <p:nvSpPr>
          <p:cNvPr id="333" name="Google Shape;333;p53"/>
          <p:cNvSpPr txBox="1"/>
          <p:nvPr/>
        </p:nvSpPr>
        <p:spPr>
          <a:xfrm>
            <a:off x="2411413" y="2708275"/>
            <a:ext cx="5761037" cy="2308225"/>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 test is now on the last task of the listening section (the tile is dark blue), the answered tasks’ tiles are light blue and there are no unanswered tasks.</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You can go back and review your answers (though you cannot hear the recordings again) or click on “finish section” &amp; “OK” to move to the next section. When you do this you cannot return to this section later.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Login Page</a:t>
            </a:r>
            <a:endParaRPr/>
          </a:p>
        </p:txBody>
      </p:sp>
      <p:pic>
        <p:nvPicPr>
          <p:cNvPr id="140" name="Google Shape;140;p27"/>
          <p:cNvPicPr preferRelativeResize="0"/>
          <p:nvPr/>
        </p:nvPicPr>
        <p:blipFill>
          <a:blip r:embed="rId3">
            <a:alphaModFix/>
          </a:blip>
          <a:stretch>
            <a:fillRect/>
          </a:stretch>
        </p:blipFill>
        <p:spPr>
          <a:xfrm>
            <a:off x="228600" y="1570065"/>
            <a:ext cx="8661449" cy="4655525"/>
          </a:xfrm>
          <a:prstGeom prst="rect">
            <a:avLst/>
          </a:prstGeom>
          <a:noFill/>
          <a:ln w="9525" cap="flat" cmpd="sng">
            <a:solidFill>
              <a:schemeClr val="dk2"/>
            </a:solidFill>
            <a:prstDash val="solid"/>
            <a:round/>
            <a:headEnd type="none" w="sm" len="sm"/>
            <a:tailEnd type="none" w="sm" len="sm"/>
          </a:ln>
        </p:spPr>
      </p:pic>
      <p:sp>
        <p:nvSpPr>
          <p:cNvPr id="141" name="Google Shape;141;p27"/>
          <p:cNvSpPr/>
          <p:nvPr/>
        </p:nvSpPr>
        <p:spPr>
          <a:xfrm>
            <a:off x="1331925" y="3500690"/>
            <a:ext cx="6480300" cy="2308200"/>
          </a:xfrm>
          <a:prstGeom prst="rect">
            <a:avLst/>
          </a:prstGeom>
          <a:solidFill>
            <a:schemeClr val="accent1">
              <a:alpha val="20000"/>
            </a:schemeClr>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 invigilator may have already entered the login details in which case you will not see this page. </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Otherwise, enter the login and password as instructed by the invigilator. Only click on “login” when told to do so by the invigilator.</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Do not click on “check </a:t>
            </a:r>
            <a:r>
              <a:rPr lang="en-GB" sz="1800">
                <a:solidFill>
                  <a:srgbClr val="002060"/>
                </a:solidFill>
              </a:rPr>
              <a:t>tests</a:t>
            </a:r>
            <a:r>
              <a:rPr lang="en-GB" sz="1800">
                <a:solidFill>
                  <a:srgbClr val="002060"/>
                </a:solidFill>
                <a:latin typeface="Arial"/>
                <a:ea typeface="Arial"/>
                <a:cs typeface="Arial"/>
                <a:sym typeface="Arial"/>
              </a:rPr>
              <a:t> remaining”.</a:t>
            </a:r>
            <a:endParaRPr sz="1800">
              <a:solidFill>
                <a:schemeClr val="dk1"/>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pic>
        <p:nvPicPr>
          <p:cNvPr id="338" name="Google Shape;338;p54"/>
          <p:cNvPicPr preferRelativeResize="0"/>
          <p:nvPr/>
        </p:nvPicPr>
        <p:blipFill rotWithShape="1">
          <a:blip r:embed="rId3">
            <a:alphaModFix/>
          </a:blip>
          <a:srcRect b="2776"/>
          <a:stretch/>
        </p:blipFill>
        <p:spPr>
          <a:xfrm>
            <a:off x="252413" y="1484313"/>
            <a:ext cx="8639175" cy="4725987"/>
          </a:xfrm>
          <a:prstGeom prst="rect">
            <a:avLst/>
          </a:prstGeom>
          <a:noFill/>
          <a:ln w="9525" cap="flat" cmpd="sng">
            <a:solidFill>
              <a:schemeClr val="dk1"/>
            </a:solidFill>
            <a:prstDash val="solid"/>
            <a:miter lim="800000"/>
            <a:headEnd type="none" w="sm" len="sm"/>
            <a:tailEnd type="none" w="sm" len="sm"/>
          </a:ln>
        </p:spPr>
      </p:pic>
      <p:sp>
        <p:nvSpPr>
          <p:cNvPr id="339" name="Google Shape;339;p5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Listening Section 2</a:t>
            </a:r>
            <a:endParaRPr/>
          </a:p>
        </p:txBody>
      </p:sp>
      <p:sp>
        <p:nvSpPr>
          <p:cNvPr id="340" name="Google Shape;340;p54"/>
          <p:cNvSpPr txBox="1"/>
          <p:nvPr/>
        </p:nvSpPr>
        <p:spPr>
          <a:xfrm>
            <a:off x="4732338" y="2141538"/>
            <a:ext cx="3744900" cy="36942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Section 2 has 1 task with a longer recording and 8 questions on it. For each you must chose if the statement (according to the recording) is correct, not correct or not mentioned.</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After the recording has played once the questions appear and you will hear the same recording again. </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Listen and decide your answers.</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pic>
        <p:nvPicPr>
          <p:cNvPr id="345" name="Google Shape;345;p55"/>
          <p:cNvPicPr preferRelativeResize="0"/>
          <p:nvPr/>
        </p:nvPicPr>
        <p:blipFill rotWithShape="1">
          <a:blip r:embed="rId3">
            <a:alphaModFix/>
          </a:blip>
          <a:srcRect b="2211"/>
          <a:stretch/>
        </p:blipFill>
        <p:spPr>
          <a:xfrm>
            <a:off x="252413" y="1484313"/>
            <a:ext cx="8639175" cy="4752975"/>
          </a:xfrm>
          <a:prstGeom prst="rect">
            <a:avLst/>
          </a:prstGeom>
          <a:noFill/>
          <a:ln w="9525" cap="flat" cmpd="sng">
            <a:solidFill>
              <a:schemeClr val="dk1"/>
            </a:solidFill>
            <a:prstDash val="solid"/>
            <a:miter lim="800000"/>
            <a:headEnd type="none" w="sm" len="sm"/>
            <a:tailEnd type="none" w="sm" len="sm"/>
          </a:ln>
        </p:spPr>
      </p:pic>
      <p:sp>
        <p:nvSpPr>
          <p:cNvPr id="346" name="Google Shape;346;p5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Listening Section 3</a:t>
            </a:r>
            <a:endParaRPr/>
          </a:p>
        </p:txBody>
      </p:sp>
      <p:sp>
        <p:nvSpPr>
          <p:cNvPr id="347" name="Google Shape;347;p55"/>
          <p:cNvSpPr txBox="1"/>
          <p:nvPr/>
        </p:nvSpPr>
        <p:spPr>
          <a:xfrm>
            <a:off x="3995738" y="2674938"/>
            <a:ext cx="4176600" cy="23082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Section 3 has 6 tasks each with a short recording and 1 question. </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After the recording has played once the question appears, and you will hear the same recording again. </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Listen and decide your answer.</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pic>
        <p:nvPicPr>
          <p:cNvPr id="352" name="Google Shape;352;p56"/>
          <p:cNvPicPr preferRelativeResize="0"/>
          <p:nvPr/>
        </p:nvPicPr>
        <p:blipFill rotWithShape="1">
          <a:blip r:embed="rId3">
            <a:alphaModFix/>
          </a:blip>
          <a:srcRect b="3055"/>
          <a:stretch/>
        </p:blipFill>
        <p:spPr>
          <a:xfrm>
            <a:off x="252413" y="1484313"/>
            <a:ext cx="8639175" cy="4711700"/>
          </a:xfrm>
          <a:prstGeom prst="rect">
            <a:avLst/>
          </a:prstGeom>
          <a:noFill/>
          <a:ln w="9525" cap="flat" cmpd="sng">
            <a:solidFill>
              <a:schemeClr val="dk1"/>
            </a:solidFill>
            <a:prstDash val="solid"/>
            <a:miter lim="800000"/>
            <a:headEnd type="none" w="sm" len="sm"/>
            <a:tailEnd type="none" w="sm" len="sm"/>
          </a:ln>
        </p:spPr>
      </p:pic>
      <p:sp>
        <p:nvSpPr>
          <p:cNvPr id="353" name="Google Shape;353;p5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Listening Section 4</a:t>
            </a:r>
            <a:endParaRPr/>
          </a:p>
        </p:txBody>
      </p:sp>
      <p:sp>
        <p:nvSpPr>
          <p:cNvPr id="354" name="Google Shape;354;p56"/>
          <p:cNvSpPr txBox="1"/>
          <p:nvPr/>
        </p:nvSpPr>
        <p:spPr>
          <a:xfrm>
            <a:off x="3851275" y="3089275"/>
            <a:ext cx="4321200" cy="25860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Section 4 has 1 task with a longer recording and 6 questions on it. Some questions have two answers to choose.</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After the recording has played once the questions appear and you will hear the same recording again. </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Listen and decide your answers</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pic>
        <p:nvPicPr>
          <p:cNvPr id="359" name="Google Shape;359;p57"/>
          <p:cNvPicPr preferRelativeResize="0"/>
          <p:nvPr/>
        </p:nvPicPr>
        <p:blipFill rotWithShape="1">
          <a:blip r:embed="rId3">
            <a:alphaModFix/>
          </a:blip>
          <a:srcRect b="2211"/>
          <a:stretch/>
        </p:blipFill>
        <p:spPr>
          <a:xfrm>
            <a:off x="252413" y="1484313"/>
            <a:ext cx="8639175" cy="4752975"/>
          </a:xfrm>
          <a:prstGeom prst="rect">
            <a:avLst/>
          </a:prstGeom>
          <a:noFill/>
          <a:ln w="9525" cap="flat" cmpd="sng">
            <a:solidFill>
              <a:schemeClr val="dk1"/>
            </a:solidFill>
            <a:prstDash val="solid"/>
            <a:miter lim="800000"/>
            <a:headEnd type="none" w="sm" len="sm"/>
            <a:tailEnd type="none" w="sm" len="sm"/>
          </a:ln>
        </p:spPr>
      </p:pic>
      <p:sp>
        <p:nvSpPr>
          <p:cNvPr id="360" name="Google Shape;360;p5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Listening Section 5</a:t>
            </a:r>
            <a:endParaRPr/>
          </a:p>
        </p:txBody>
      </p:sp>
      <p:sp>
        <p:nvSpPr>
          <p:cNvPr id="361" name="Google Shape;361;p57"/>
          <p:cNvSpPr txBox="1"/>
          <p:nvPr/>
        </p:nvSpPr>
        <p:spPr>
          <a:xfrm>
            <a:off x="4232275" y="2413000"/>
            <a:ext cx="4353300" cy="32550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Section 5 has 1 task with a longer recording of two different speakers and 2 questions. To answer, tick the boxes for the 4 topics mentioned by each speaker.</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After the recording has played once the questions appear and you will hear the same recording again. </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Listen and decide your answers.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pic>
        <p:nvPicPr>
          <p:cNvPr id="366" name="Google Shape;366;p58"/>
          <p:cNvPicPr preferRelativeResize="0"/>
          <p:nvPr/>
        </p:nvPicPr>
        <p:blipFill>
          <a:blip r:embed="rId3">
            <a:alphaModFix/>
          </a:blip>
          <a:stretch>
            <a:fillRect/>
          </a:stretch>
        </p:blipFill>
        <p:spPr>
          <a:xfrm>
            <a:off x="140900" y="1703975"/>
            <a:ext cx="8862172" cy="4470851"/>
          </a:xfrm>
          <a:prstGeom prst="rect">
            <a:avLst/>
          </a:prstGeom>
          <a:noFill/>
          <a:ln w="9525" cap="flat" cmpd="sng">
            <a:solidFill>
              <a:schemeClr val="dk2"/>
            </a:solidFill>
            <a:prstDash val="solid"/>
            <a:round/>
            <a:headEnd type="none" w="sm" len="sm"/>
            <a:tailEnd type="none" w="sm" len="sm"/>
          </a:ln>
        </p:spPr>
      </p:pic>
      <p:sp>
        <p:nvSpPr>
          <p:cNvPr id="367" name="Google Shape;367;p5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Exit</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514"/>
        <p:cNvGrpSpPr/>
        <p:nvPr/>
      </p:nvGrpSpPr>
      <p:grpSpPr>
        <a:xfrm>
          <a:off x="0" y="0"/>
          <a:ext cx="0" cy="0"/>
          <a:chOff x="0" y="0"/>
          <a:chExt cx="0" cy="0"/>
        </a:xfrm>
      </p:grpSpPr>
      <p:sp>
        <p:nvSpPr>
          <p:cNvPr id="515" name="Google Shape;515;p8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dirty="0" smtClean="0"/>
              <a:t>Password </a:t>
            </a:r>
            <a:r>
              <a:rPr lang="en-GB" dirty="0"/>
              <a:t>Test Security</a:t>
            </a:r>
            <a:endParaRPr dirty="0"/>
          </a:p>
        </p:txBody>
      </p:sp>
      <p:sp>
        <p:nvSpPr>
          <p:cNvPr id="516" name="Google Shape;516;p82"/>
          <p:cNvSpPr txBox="1">
            <a:spLocks noGrp="1"/>
          </p:cNvSpPr>
          <p:nvPr>
            <p:ph type="body" idx="1"/>
          </p:nvPr>
        </p:nvSpPr>
        <p:spPr>
          <a:xfrm>
            <a:off x="457200" y="1484313"/>
            <a:ext cx="8229600" cy="4525962"/>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Char char="•"/>
            </a:pPr>
            <a:r>
              <a:rPr lang="en-GB" sz="2000" dirty="0"/>
              <a:t>Password tests prevent cheating by detecting access to anything outside of the test, including “pop ups”.  Such access is judged to be an attempt to cheat and the test is interrupted.</a:t>
            </a:r>
            <a:endParaRPr dirty="0"/>
          </a:p>
          <a:p>
            <a:pPr marL="342900" lvl="0" indent="-342900" algn="l" rtl="0">
              <a:spcBef>
                <a:spcPts val="400"/>
              </a:spcBef>
              <a:spcAft>
                <a:spcPts val="0"/>
              </a:spcAft>
              <a:buClr>
                <a:schemeClr val="dk1"/>
              </a:buClr>
              <a:buSzPts val="2000"/>
              <a:buChar char="•"/>
            </a:pPr>
            <a:r>
              <a:rPr lang="en-GB" sz="2000" dirty="0"/>
              <a:t>Tests run in “full screen” mode, so access to anything outside of the test can only happen if “special” keys are pressed (including "Win" (    or      ), "Ctrl" (   ), "Alt" (   ) &amp; function keys). Do not do this!</a:t>
            </a:r>
            <a:endParaRPr dirty="0"/>
          </a:p>
          <a:p>
            <a:pPr marL="342900" lvl="0" indent="-342900" algn="l" rtl="0">
              <a:spcBef>
                <a:spcPts val="400"/>
              </a:spcBef>
              <a:spcAft>
                <a:spcPts val="0"/>
              </a:spcAft>
              <a:buClr>
                <a:schemeClr val="dk1"/>
              </a:buClr>
              <a:buSzPts val="2000"/>
              <a:buChar char="•"/>
            </a:pPr>
            <a:r>
              <a:rPr lang="en-GB" sz="2000" dirty="0"/>
              <a:t>You only need the keyboard to enter your candidate details at the beginning of the test, and during the Writing test if there is one. ONLY use keyboard letters, numbers &amp; symbols.</a:t>
            </a:r>
            <a:endParaRPr dirty="0"/>
          </a:p>
          <a:p>
            <a:pPr marL="342900" lvl="0" indent="-342900" algn="l" rtl="0">
              <a:spcBef>
                <a:spcPts val="400"/>
              </a:spcBef>
              <a:spcAft>
                <a:spcPts val="0"/>
              </a:spcAft>
              <a:buClr>
                <a:schemeClr val="dk1"/>
              </a:buClr>
              <a:buSzPts val="2000"/>
              <a:buChar char="•"/>
            </a:pPr>
            <a:r>
              <a:rPr lang="en-GB" sz="2000" dirty="0"/>
              <a:t>If you press these special keys you risk having your test interrupted. </a:t>
            </a:r>
            <a:endParaRPr dirty="0"/>
          </a:p>
        </p:txBody>
      </p:sp>
      <p:pic>
        <p:nvPicPr>
          <p:cNvPr id="517" name="Google Shape;517;p82"/>
          <p:cNvPicPr preferRelativeResize="0"/>
          <p:nvPr/>
        </p:nvPicPr>
        <p:blipFill rotWithShape="1">
          <a:blip r:embed="rId3">
            <a:alphaModFix/>
          </a:blip>
          <a:srcRect l="25362" t="16850" r="31159" b="31136"/>
          <a:stretch/>
        </p:blipFill>
        <p:spPr>
          <a:xfrm>
            <a:off x="7400925" y="2906713"/>
            <a:ext cx="190500" cy="149225"/>
          </a:xfrm>
          <a:prstGeom prst="rect">
            <a:avLst/>
          </a:prstGeom>
          <a:noFill/>
          <a:ln>
            <a:noFill/>
          </a:ln>
        </p:spPr>
      </p:pic>
      <p:pic>
        <p:nvPicPr>
          <p:cNvPr id="518" name="Google Shape;518;p82"/>
          <p:cNvPicPr preferRelativeResize="0"/>
          <p:nvPr/>
        </p:nvPicPr>
        <p:blipFill rotWithShape="1">
          <a:blip r:embed="rId4">
            <a:alphaModFix/>
          </a:blip>
          <a:srcRect l="43584" t="61354" r="21681" b="4382"/>
          <a:stretch/>
        </p:blipFill>
        <p:spPr>
          <a:xfrm>
            <a:off x="7891463" y="2901950"/>
            <a:ext cx="276225" cy="149225"/>
          </a:xfrm>
          <a:prstGeom prst="rect">
            <a:avLst/>
          </a:prstGeom>
          <a:noFill/>
          <a:ln>
            <a:noFill/>
          </a:ln>
        </p:spPr>
      </p:pic>
      <p:pic>
        <p:nvPicPr>
          <p:cNvPr id="519" name="Google Shape;519;p82"/>
          <p:cNvPicPr preferRelativeResize="0"/>
          <p:nvPr/>
        </p:nvPicPr>
        <p:blipFill rotWithShape="1">
          <a:blip r:embed="rId5">
            <a:alphaModFix/>
          </a:blip>
          <a:srcRect l="10609" t="9271" r="11670" b="10264"/>
          <a:stretch/>
        </p:blipFill>
        <p:spPr>
          <a:xfrm>
            <a:off x="1584325" y="3208338"/>
            <a:ext cx="184150" cy="149225"/>
          </a:xfrm>
          <a:prstGeom prst="rect">
            <a:avLst/>
          </a:prstGeom>
          <a:noFill/>
          <a:ln>
            <a:noFill/>
          </a:ln>
        </p:spPr>
      </p:pic>
      <p:pic>
        <p:nvPicPr>
          <p:cNvPr id="520" name="Google Shape;520;p82"/>
          <p:cNvPicPr preferRelativeResize="0"/>
          <p:nvPr/>
        </p:nvPicPr>
        <p:blipFill rotWithShape="1">
          <a:blip r:embed="rId6">
            <a:alphaModFix/>
          </a:blip>
          <a:srcRect l="22440" t="9274" r="23529" b="8064"/>
          <a:stretch/>
        </p:blipFill>
        <p:spPr>
          <a:xfrm>
            <a:off x="2592388" y="3216275"/>
            <a:ext cx="184150" cy="149225"/>
          </a:xfrm>
          <a:prstGeom prst="rect">
            <a:avLst/>
          </a:prstGeom>
          <a:noFill/>
          <a:ln>
            <a:noFill/>
          </a:ln>
        </p:spPr>
      </p:pic>
    </p:spTree>
    <p:extLst>
      <p:ext uri="{BB962C8B-B14F-4D97-AF65-F5344CB8AC3E}">
        <p14:creationId xmlns:p14="http://schemas.microsoft.com/office/powerpoint/2010/main" val="32465570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6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Password Test Security</a:t>
            </a:r>
            <a:endParaRPr/>
          </a:p>
        </p:txBody>
      </p:sp>
      <p:sp>
        <p:nvSpPr>
          <p:cNvPr id="385" name="Google Shape;385;p60"/>
          <p:cNvSpPr txBox="1">
            <a:spLocks noGrp="1"/>
          </p:cNvSpPr>
          <p:nvPr>
            <p:ph type="body" idx="1"/>
          </p:nvPr>
        </p:nvSpPr>
        <p:spPr>
          <a:xfrm>
            <a:off x="457200" y="1484784"/>
            <a:ext cx="8229600" cy="45261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Char char="•"/>
            </a:pPr>
            <a:r>
              <a:rPr lang="en-GB" sz="2000"/>
              <a:t>If the test is interrupted the following screen will appear:</a:t>
            </a:r>
            <a:endParaRPr/>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342900" algn="l" rtl="0">
              <a:spcBef>
                <a:spcPts val="400"/>
              </a:spcBef>
              <a:spcAft>
                <a:spcPts val="0"/>
              </a:spcAft>
              <a:buClr>
                <a:schemeClr val="dk1"/>
              </a:buClr>
              <a:buSzPts val="2000"/>
              <a:buChar char="•"/>
            </a:pPr>
            <a:r>
              <a:rPr lang="en-GB" sz="2000"/>
              <a:t>If this happens you can click on the continue button and restart the test, though some test time may be lost. Most answers will have been saved but answers to questions in the section being worked on at the time the test was interrupted may need to be re-entered, and also the most recent parts of an essay.</a:t>
            </a:r>
            <a:endParaRPr/>
          </a:p>
          <a:p>
            <a:pPr marL="342900" lvl="0" indent="-342900" algn="l" rtl="0">
              <a:spcBef>
                <a:spcPts val="400"/>
              </a:spcBef>
              <a:spcAft>
                <a:spcPts val="0"/>
              </a:spcAft>
              <a:buClr>
                <a:schemeClr val="dk1"/>
              </a:buClr>
              <a:buSzPts val="2000"/>
              <a:buChar char="•"/>
            </a:pPr>
            <a:r>
              <a:rPr lang="en-GB" sz="2000"/>
              <a:t>If the test is interrupted again alert the invigilator as there may be a problem with the set up of the test PC.</a:t>
            </a:r>
            <a:endParaRPr/>
          </a:p>
          <a:p>
            <a:pPr marL="342900" lvl="0" indent="-215900" algn="l" rtl="0">
              <a:spcBef>
                <a:spcPts val="400"/>
              </a:spcBef>
              <a:spcAft>
                <a:spcPts val="0"/>
              </a:spcAft>
              <a:buClr>
                <a:schemeClr val="dk1"/>
              </a:buClr>
              <a:buSzPts val="2000"/>
              <a:buNone/>
            </a:pPr>
            <a:endParaRPr sz="2000"/>
          </a:p>
        </p:txBody>
      </p:sp>
      <p:pic>
        <p:nvPicPr>
          <p:cNvPr id="386" name="Google Shape;386;p60"/>
          <p:cNvPicPr preferRelativeResize="0"/>
          <p:nvPr/>
        </p:nvPicPr>
        <p:blipFill rotWithShape="1">
          <a:blip r:embed="rId3">
            <a:alphaModFix/>
          </a:blip>
          <a:srcRect/>
          <a:stretch/>
        </p:blipFill>
        <p:spPr>
          <a:xfrm>
            <a:off x="2510624" y="1844824"/>
            <a:ext cx="4122752" cy="2232248"/>
          </a:xfrm>
          <a:prstGeom prst="rect">
            <a:avLst/>
          </a:prstGeom>
          <a:noFill/>
          <a:ln w="9525" cap="flat" cmpd="sng">
            <a:solidFill>
              <a:schemeClr val="dk1"/>
            </a:solidFill>
            <a:prstDash val="solid"/>
            <a:round/>
            <a:headEnd type="none" w="sm" len="sm"/>
            <a:tailEnd type="none" w="sm" len="sm"/>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Google Shape;392;p61"/>
          <p:cNvSpPr txBox="1">
            <a:spLocks noGrp="1"/>
          </p:cNvSpPr>
          <p:nvPr>
            <p:ph type="body" idx="1"/>
          </p:nvPr>
        </p:nvSpPr>
        <p:spPr>
          <a:xfrm>
            <a:off x="428625" y="2428875"/>
            <a:ext cx="8229600" cy="2525713"/>
          </a:xfrm>
          <a:prstGeom prst="rect">
            <a:avLst/>
          </a:prstGeom>
          <a:noFill/>
          <a:ln>
            <a:noFill/>
          </a:ln>
        </p:spPr>
        <p:txBody>
          <a:bodyPr spcFirstLastPara="1" wrap="square" lIns="91425" tIns="45700" rIns="91425" bIns="45700" anchor="t" anchorCtr="0">
            <a:noAutofit/>
          </a:bodyPr>
          <a:lstStyle/>
          <a:p>
            <a:pPr marL="342900" lvl="0" indent="-342900" algn="ctr" rtl="0">
              <a:spcBef>
                <a:spcPts val="0"/>
              </a:spcBef>
              <a:spcAft>
                <a:spcPts val="0"/>
              </a:spcAft>
              <a:buClr>
                <a:srgbClr val="002060"/>
              </a:buClr>
              <a:buSzPts val="6600"/>
              <a:buFont typeface="Arial"/>
              <a:buNone/>
            </a:pPr>
            <a:r>
              <a:rPr lang="en-GB" sz="6600">
                <a:solidFill>
                  <a:srgbClr val="002060"/>
                </a:solidFill>
              </a:rPr>
              <a:t>Good luck!</a:t>
            </a:r>
            <a:endParaRPr sz="6600">
              <a:solidFill>
                <a:srgbClr val="00206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pic>
        <p:nvPicPr>
          <p:cNvPr id="147" name="Google Shape;147;p28"/>
          <p:cNvPicPr preferRelativeResize="0"/>
          <p:nvPr/>
        </p:nvPicPr>
        <p:blipFill>
          <a:blip r:embed="rId3">
            <a:alphaModFix/>
          </a:blip>
          <a:stretch>
            <a:fillRect/>
          </a:stretch>
        </p:blipFill>
        <p:spPr>
          <a:xfrm>
            <a:off x="76150" y="1503125"/>
            <a:ext cx="8940502" cy="4822525"/>
          </a:xfrm>
          <a:prstGeom prst="rect">
            <a:avLst/>
          </a:prstGeom>
          <a:noFill/>
          <a:ln>
            <a:noFill/>
          </a:ln>
        </p:spPr>
      </p:pic>
      <p:sp>
        <p:nvSpPr>
          <p:cNvPr id="148" name="Google Shape;148;p28"/>
          <p:cNvSpPr/>
          <p:nvPr/>
        </p:nvSpPr>
        <p:spPr>
          <a:xfrm>
            <a:off x="1331640" y="4869160"/>
            <a:ext cx="6480600" cy="1224000"/>
          </a:xfrm>
          <a:prstGeom prst="rect">
            <a:avLst/>
          </a:prstGeom>
          <a:solidFill>
            <a:srgbClr val="DAE5F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9" name="Google Shape;149;p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Tests Remaining Page</a:t>
            </a:r>
            <a:endParaRPr/>
          </a:p>
        </p:txBody>
      </p:sp>
      <p:sp>
        <p:nvSpPr>
          <p:cNvPr id="150" name="Google Shape;150;p28"/>
          <p:cNvSpPr/>
          <p:nvPr/>
        </p:nvSpPr>
        <p:spPr>
          <a:xfrm>
            <a:off x="1331912" y="4869160"/>
            <a:ext cx="6480300" cy="1200300"/>
          </a:xfrm>
          <a:prstGeom prst="rect">
            <a:avLst/>
          </a:prstGeom>
          <a:solidFill>
            <a:srgbClr val="FFFFFF">
              <a:alpha val="2000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If you click on “check attempts remaining” by mistake, you will see a page like this (the name of your test </a:t>
            </a:r>
            <a:r>
              <a:rPr lang="en-GB" sz="1800">
                <a:solidFill>
                  <a:srgbClr val="002060"/>
                </a:solidFill>
              </a:rPr>
              <a:t>may</a:t>
            </a:r>
            <a:r>
              <a:rPr lang="en-GB" sz="1800">
                <a:solidFill>
                  <a:srgbClr val="002060"/>
                </a:solidFill>
                <a:latin typeface="Arial"/>
                <a:ea typeface="Arial"/>
                <a:cs typeface="Arial"/>
                <a:sym typeface="Arial"/>
              </a:rPr>
              <a:t> be different).</a:t>
            </a:r>
            <a:endParaRPr sz="1800">
              <a:solidFill>
                <a:srgbClr val="002060"/>
              </a:solidFill>
            </a:endParaRPr>
          </a:p>
          <a:p>
            <a:pPr marL="0" marR="0" lvl="0" indent="0" algn="l" rtl="0">
              <a:spcBef>
                <a:spcPts val="0"/>
              </a:spcBef>
              <a:spcAft>
                <a:spcPts val="0"/>
              </a:spcAft>
              <a:buNone/>
            </a:pPr>
            <a:endParaRPr sz="1800">
              <a:solidFill>
                <a:srgbClr val="002060"/>
              </a:solidFil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Click on the “X” or “CLOSE” to return to the login page.</a:t>
            </a:r>
            <a:endParaRPr sz="1800">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pic>
        <p:nvPicPr>
          <p:cNvPr id="156" name="Google Shape;156;p29"/>
          <p:cNvPicPr preferRelativeResize="0"/>
          <p:nvPr/>
        </p:nvPicPr>
        <p:blipFill>
          <a:blip r:embed="rId3">
            <a:alphaModFix/>
          </a:blip>
          <a:stretch>
            <a:fillRect/>
          </a:stretch>
        </p:blipFill>
        <p:spPr>
          <a:xfrm>
            <a:off x="152400" y="1951059"/>
            <a:ext cx="8756150" cy="4207574"/>
          </a:xfrm>
          <a:prstGeom prst="rect">
            <a:avLst/>
          </a:prstGeom>
          <a:noFill/>
          <a:ln w="9525" cap="flat" cmpd="sng">
            <a:solidFill>
              <a:schemeClr val="dk2"/>
            </a:solidFill>
            <a:prstDash val="solid"/>
            <a:round/>
            <a:headEnd type="none" w="sm" len="sm"/>
            <a:tailEnd type="none" w="sm" len="sm"/>
          </a:ln>
        </p:spPr>
      </p:pic>
      <p:sp>
        <p:nvSpPr>
          <p:cNvPr id="157" name="Google Shape;157;p2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After The Login Page</a:t>
            </a:r>
            <a:endParaRPr/>
          </a:p>
        </p:txBody>
      </p:sp>
      <p:sp>
        <p:nvSpPr>
          <p:cNvPr id="158" name="Google Shape;158;p29"/>
          <p:cNvSpPr/>
          <p:nvPr/>
        </p:nvSpPr>
        <p:spPr>
          <a:xfrm>
            <a:off x="1331900" y="4077075"/>
            <a:ext cx="6277800" cy="2031300"/>
          </a:xfrm>
          <a:prstGeom prst="rect">
            <a:avLst/>
          </a:prstGeom>
          <a:solidFill>
            <a:schemeClr val="accent1">
              <a:alpha val="20000"/>
            </a:schemeClr>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The invigilator may have already clicked past this page in which case you will not see it. </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If you see it, the test name and the number shown </a:t>
            </a:r>
            <a:r>
              <a:rPr lang="en-GB" sz="1800">
                <a:solidFill>
                  <a:srgbClr val="002060"/>
                </a:solidFill>
              </a:rPr>
              <a:t>may</a:t>
            </a:r>
            <a:r>
              <a:rPr lang="en-GB" sz="1800">
                <a:solidFill>
                  <a:srgbClr val="002060"/>
                </a:solidFill>
                <a:latin typeface="Arial"/>
                <a:ea typeface="Arial"/>
                <a:cs typeface="Arial"/>
                <a:sym typeface="Arial"/>
              </a:rPr>
              <a:t> be different.</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Only click on “start” when told to do so by the invigilator.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Google Shape;163;p30"/>
          <p:cNvPicPr preferRelativeResize="0"/>
          <p:nvPr/>
        </p:nvPicPr>
        <p:blipFill>
          <a:blip r:embed="rId3">
            <a:alphaModFix/>
          </a:blip>
          <a:stretch>
            <a:fillRect/>
          </a:stretch>
        </p:blipFill>
        <p:spPr>
          <a:xfrm>
            <a:off x="103350" y="1675350"/>
            <a:ext cx="8924774" cy="4540701"/>
          </a:xfrm>
          <a:prstGeom prst="rect">
            <a:avLst/>
          </a:prstGeom>
          <a:noFill/>
          <a:ln w="9525" cap="flat" cmpd="sng">
            <a:solidFill>
              <a:schemeClr val="dk2"/>
            </a:solidFill>
            <a:prstDash val="solid"/>
            <a:round/>
            <a:headEnd type="none" w="sm" len="sm"/>
            <a:tailEnd type="none" w="sm" len="sm"/>
          </a:ln>
        </p:spPr>
      </p:pic>
      <p:sp>
        <p:nvSpPr>
          <p:cNvPr id="164" name="Google Shape;164;p3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Welcome Screen</a:t>
            </a:r>
            <a:endParaRPr/>
          </a:p>
        </p:txBody>
      </p:sp>
      <p:sp>
        <p:nvSpPr>
          <p:cNvPr id="165" name="Google Shape;165;p30"/>
          <p:cNvSpPr/>
          <p:nvPr/>
        </p:nvSpPr>
        <p:spPr>
          <a:xfrm>
            <a:off x="1331913" y="4941888"/>
            <a:ext cx="6480175" cy="120015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dirty="0">
                <a:solidFill>
                  <a:srgbClr val="002060"/>
                </a:solidFill>
                <a:latin typeface="Arial"/>
                <a:ea typeface="Arial"/>
                <a:cs typeface="Arial"/>
                <a:sym typeface="Arial"/>
              </a:rPr>
              <a:t>On display before you start the test, the actual appearance in your test </a:t>
            </a:r>
            <a:r>
              <a:rPr lang="en-GB" sz="1800" dirty="0" smtClean="0">
                <a:solidFill>
                  <a:srgbClr val="002060"/>
                </a:solidFill>
              </a:rPr>
              <a:t>may</a:t>
            </a:r>
            <a:r>
              <a:rPr lang="en-GB" sz="1800" b="0" i="0" u="none" strike="noStrike" cap="none" dirty="0" smtClean="0">
                <a:solidFill>
                  <a:srgbClr val="002060"/>
                </a:solidFill>
                <a:latin typeface="Arial"/>
                <a:ea typeface="Arial"/>
                <a:cs typeface="Arial"/>
                <a:sym typeface="Arial"/>
              </a:rPr>
              <a:t> </a:t>
            </a:r>
            <a:r>
              <a:rPr lang="en-GB" sz="1800" b="0" i="0" u="none" strike="noStrike" cap="none" dirty="0">
                <a:solidFill>
                  <a:srgbClr val="002060"/>
                </a:solidFill>
                <a:latin typeface="Arial"/>
                <a:ea typeface="Arial"/>
                <a:cs typeface="Arial"/>
                <a:sym typeface="Arial"/>
              </a:rPr>
              <a:t>be slightly different.</a:t>
            </a:r>
            <a:endParaRPr dirty="0"/>
          </a:p>
          <a:p>
            <a:pPr marL="0" marR="0" lvl="0" indent="0" algn="l" rtl="0">
              <a:spcBef>
                <a:spcPts val="0"/>
              </a:spcBef>
              <a:spcAft>
                <a:spcPts val="0"/>
              </a:spcAft>
              <a:buNone/>
            </a:pPr>
            <a:endParaRPr sz="1800" b="0" i="0" u="none" strike="noStrike" cap="none" dirty="0">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dirty="0">
                <a:solidFill>
                  <a:srgbClr val="002060"/>
                </a:solidFill>
                <a:latin typeface="Arial"/>
                <a:ea typeface="Arial"/>
                <a:cs typeface="Arial"/>
                <a:sym typeface="Arial"/>
              </a:rPr>
              <a:t>Only click “continue” when told to do so by the invigilator.</a:t>
            </a:r>
            <a:endParaRPr sz="1800" b="0" i="0" u="none" strike="noStrike" cap="none" dirty="0">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pic>
        <p:nvPicPr>
          <p:cNvPr id="170" name="Google Shape;170;p31"/>
          <p:cNvPicPr preferRelativeResize="0"/>
          <p:nvPr/>
        </p:nvPicPr>
        <p:blipFill>
          <a:blip r:embed="rId3">
            <a:alphaModFix/>
          </a:blip>
          <a:stretch>
            <a:fillRect/>
          </a:stretch>
        </p:blipFill>
        <p:spPr>
          <a:xfrm>
            <a:off x="152400" y="1417675"/>
            <a:ext cx="8772397" cy="5019648"/>
          </a:xfrm>
          <a:prstGeom prst="rect">
            <a:avLst/>
          </a:prstGeom>
          <a:noFill/>
          <a:ln w="9525" cap="flat" cmpd="sng">
            <a:solidFill>
              <a:schemeClr val="dk2"/>
            </a:solidFill>
            <a:prstDash val="solid"/>
            <a:round/>
            <a:headEnd type="none" w="sm" len="sm"/>
            <a:tailEnd type="none" w="sm" len="sm"/>
          </a:ln>
        </p:spPr>
      </p:pic>
      <p:sp>
        <p:nvSpPr>
          <p:cNvPr id="171" name="Google Shape;171;p3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Candidate Details</a:t>
            </a:r>
            <a:endParaRPr/>
          </a:p>
        </p:txBody>
      </p:sp>
      <p:sp>
        <p:nvSpPr>
          <p:cNvPr id="172" name="Google Shape;172;p31"/>
          <p:cNvSpPr txBox="1"/>
          <p:nvPr/>
        </p:nvSpPr>
        <p:spPr>
          <a:xfrm>
            <a:off x="3923775" y="1265275"/>
            <a:ext cx="5075100" cy="48486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2060"/>
              </a:solidFil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Carefully complete this section with information about yourself, it cannot be changed later.</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 invigilator will instruct you how to fill in the identification details and test location.</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There may be more fields, if there are the invigilator will instruct you how to fill them in.</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700" b="0" i="0" u="none" strike="noStrike" cap="none">
                <a:solidFill>
                  <a:srgbClr val="FF0000"/>
                </a:solidFill>
                <a:latin typeface="Arial"/>
                <a:ea typeface="Arial"/>
                <a:cs typeface="Arial"/>
                <a:sym typeface="Arial"/>
              </a:rPr>
              <a:t>Move the keyboard out of the way, only the mouse is needed to complete the test. Especially do not press the “special”  keys (CTRL, ALT, Win etc.).</a:t>
            </a:r>
            <a:endParaRPr sz="1300"/>
          </a:p>
          <a:p>
            <a:pPr marL="0" marR="0" lvl="0" indent="0" algn="l" rtl="0">
              <a:spcBef>
                <a:spcPts val="0"/>
              </a:spcBef>
              <a:spcAft>
                <a:spcPts val="0"/>
              </a:spcAft>
              <a:buNone/>
            </a:pPr>
            <a:endParaRPr sz="17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700" b="1" i="0" u="none" strike="noStrike" cap="none">
                <a:solidFill>
                  <a:srgbClr val="FF0000"/>
                </a:solidFill>
                <a:latin typeface="Arial"/>
                <a:ea typeface="Arial"/>
                <a:cs typeface="Arial"/>
                <a:sym typeface="Arial"/>
              </a:rPr>
              <a:t>WAIT </a:t>
            </a:r>
            <a:r>
              <a:rPr lang="en-GB" sz="1700" b="0" i="0" u="none" strike="noStrike" cap="none">
                <a:solidFill>
                  <a:srgbClr val="FF0000"/>
                </a:solidFill>
                <a:latin typeface="Arial"/>
                <a:ea typeface="Arial"/>
                <a:cs typeface="Arial"/>
                <a:sym typeface="Arial"/>
              </a:rPr>
              <a:t>for the invigilator to check your details and only click on “continue” when told to do</a:t>
            </a:r>
            <a:r>
              <a:rPr lang="en-GB" sz="1800" b="0" i="0" u="none" strike="noStrike" cap="none">
                <a:solidFill>
                  <a:srgbClr val="FF0000"/>
                </a:solidFill>
                <a:latin typeface="Arial"/>
                <a:ea typeface="Arial"/>
                <a:cs typeface="Arial"/>
                <a:sym typeface="Arial"/>
              </a:rPr>
              <a:t> </a:t>
            </a:r>
            <a:br>
              <a:rPr lang="en-GB" sz="1800" b="0" i="0" u="none" strike="noStrike" cap="none">
                <a:solidFill>
                  <a:srgbClr val="FF0000"/>
                </a:solidFill>
                <a:latin typeface="Arial"/>
                <a:ea typeface="Arial"/>
                <a:cs typeface="Arial"/>
                <a:sym typeface="Arial"/>
              </a:rPr>
            </a:br>
            <a:r>
              <a:rPr lang="en-GB" sz="1800" b="0" i="0" u="none" strike="noStrike" cap="none">
                <a:solidFill>
                  <a:srgbClr val="FF0000"/>
                </a:solidFill>
                <a:latin typeface="Arial"/>
                <a:ea typeface="Arial"/>
                <a:cs typeface="Arial"/>
                <a:sym typeface="Arial"/>
              </a:rPr>
              <a:t>so.</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Part 1 Information</a:t>
            </a:r>
            <a:endParaRPr/>
          </a:p>
        </p:txBody>
      </p:sp>
      <p:sp>
        <p:nvSpPr>
          <p:cNvPr id="178" name="Google Shape;178;p3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179" name="Google Shape;179;p32"/>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180" name="Google Shape;180;p32"/>
          <p:cNvSpPr txBox="1"/>
          <p:nvPr/>
        </p:nvSpPr>
        <p:spPr>
          <a:xfrm>
            <a:off x="4572000" y="1989138"/>
            <a:ext cx="3529013" cy="922337"/>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Click on “continue” (screen bottom right ) to move forward in the test.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Reading Test Information</a:t>
            </a:r>
            <a:endParaRPr/>
          </a:p>
        </p:txBody>
      </p:sp>
      <p:sp>
        <p:nvSpPr>
          <p:cNvPr id="186" name="Google Shape;186;p3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187" name="Google Shape;187;p33"/>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188" name="Google Shape;188;p33"/>
          <p:cNvSpPr txBox="1"/>
          <p:nvPr/>
        </p:nvSpPr>
        <p:spPr>
          <a:xfrm>
            <a:off x="4140200" y="1628775"/>
            <a:ext cx="3744913" cy="4524375"/>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1 hour 15 minutes to complete the reading test.</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5 reading test sections which get progressively harder.</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FF0000"/>
                </a:solidFill>
                <a:latin typeface="Arial"/>
                <a:ea typeface="Arial"/>
                <a:cs typeface="Arial"/>
                <a:sym typeface="Arial"/>
              </a:rPr>
              <a:t>When you finish a section you cannot return, make sure you have answered all the questions in all the tasks in the section.</a:t>
            </a:r>
            <a:endParaRPr/>
          </a:p>
          <a:p>
            <a:pPr marL="0" marR="0" lvl="0" indent="0" algn="l" rtl="0">
              <a:spcBef>
                <a:spcPts val="0"/>
              </a:spcBef>
              <a:spcAft>
                <a:spcPts val="0"/>
              </a:spcAft>
              <a:buNone/>
            </a:pPr>
            <a:endParaRPr sz="1800" b="0" i="0" u="none" strike="noStrike" cap="none">
              <a:solidFill>
                <a:srgbClr val="FF000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FF0000"/>
                </a:solidFill>
                <a:latin typeface="Arial"/>
                <a:ea typeface="Arial"/>
                <a:cs typeface="Arial"/>
                <a:sym typeface="Arial"/>
              </a:rPr>
              <a:t>Do not use the keyboard in this test.</a:t>
            </a:r>
            <a:endParaRPr/>
          </a:p>
          <a:p>
            <a:pPr marL="0" marR="0" lvl="0" indent="0" algn="l" rtl="0">
              <a:spcBef>
                <a:spcPts val="0"/>
              </a:spcBef>
              <a:spcAft>
                <a:spcPts val="0"/>
              </a:spcAft>
              <a:buNone/>
            </a:pPr>
            <a:endParaRPr sz="1800" b="0" i="0" u="none" strike="noStrike" cap="none">
              <a:solidFill>
                <a:srgbClr val="FF000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Click on “continue” (screen bottom right ) to move forward in the test.</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2032</Words>
  <Application>Microsoft Office PowerPoint</Application>
  <PresentationFormat>On-screen Show (4:3)</PresentationFormat>
  <Paragraphs>215</Paragraphs>
  <Slides>37</Slides>
  <Notes>37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37</vt:i4>
      </vt:variant>
    </vt:vector>
  </HeadingPairs>
  <TitlesOfParts>
    <vt:vector size="41" baseType="lpstr">
      <vt:lpstr>Arial</vt:lpstr>
      <vt:lpstr>Calibri</vt:lpstr>
      <vt:lpstr>Office Theme</vt:lpstr>
      <vt:lpstr>Office Theme</vt:lpstr>
      <vt:lpstr>  Taking the  Password Skills Receptive  Test </vt:lpstr>
      <vt:lpstr>Overall Structure</vt:lpstr>
      <vt:lpstr>Login Page</vt:lpstr>
      <vt:lpstr>Tests Remaining Page</vt:lpstr>
      <vt:lpstr>After The Login Page</vt:lpstr>
      <vt:lpstr>Welcome Screen</vt:lpstr>
      <vt:lpstr>Candidate Details</vt:lpstr>
      <vt:lpstr>Part 1 Information</vt:lpstr>
      <vt:lpstr>Reading Test Information</vt:lpstr>
      <vt:lpstr>Five Reading Test Sections</vt:lpstr>
      <vt:lpstr>Example - Reading Section 1</vt:lpstr>
      <vt:lpstr>Reading Section 1</vt:lpstr>
      <vt:lpstr>End of Reading Section 1</vt:lpstr>
      <vt:lpstr>Reading Section 2</vt:lpstr>
      <vt:lpstr>Reading Section 3</vt:lpstr>
      <vt:lpstr>Reading Section 4</vt:lpstr>
      <vt:lpstr>Reading Section 5</vt:lpstr>
      <vt:lpstr>Exit Part 1</vt:lpstr>
      <vt:lpstr>Login Page</vt:lpstr>
      <vt:lpstr>After The Login Page</vt:lpstr>
      <vt:lpstr>Welcome Screen</vt:lpstr>
      <vt:lpstr>Candidates Details</vt:lpstr>
      <vt:lpstr>Part 2 Information</vt:lpstr>
      <vt:lpstr>Listening Test Information</vt:lpstr>
      <vt:lpstr>Five Listening Test Sections</vt:lpstr>
      <vt:lpstr>Listening Section 1 Task Start</vt:lpstr>
      <vt:lpstr>Listening Section 1 Task Middle</vt:lpstr>
      <vt:lpstr>Listening Section 1 Task End</vt:lpstr>
      <vt:lpstr>End of Listening Section 1</vt:lpstr>
      <vt:lpstr>Listening Section 2</vt:lpstr>
      <vt:lpstr>Listening Section 3</vt:lpstr>
      <vt:lpstr>Listening Section 4</vt:lpstr>
      <vt:lpstr>Listening Section 5</vt:lpstr>
      <vt:lpstr>Exit</vt:lpstr>
      <vt:lpstr>Password Test Security</vt:lpstr>
      <vt:lpstr>Password Test Security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Taking the  Password Skills Receptive  Test </dc:title>
  <cp:lastModifiedBy>ELT</cp:lastModifiedBy>
  <cp:revision>5</cp:revision>
  <dcterms:modified xsi:type="dcterms:W3CDTF">2021-03-18T10:33:47Z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893483</vt:lpwstr>
  </property>
  <property fmtid="{D5CDD505-2E9C-101B-9397-08002B2CF9AE}" name="NXPowerLiteSettings" pid="3">
    <vt:lpwstr>C7000400038000</vt:lpwstr>
  </property>
  <property fmtid="{D5CDD505-2E9C-101B-9397-08002B2CF9AE}" name="NXPowerLiteVersion" pid="4">
    <vt:lpwstr>S9.0.3</vt:lpwstr>
  </property>
</Properties>
</file>