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theme+xml" PartName="/ppt/theme/theme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 id="2147483683" r:id="rId3"/>
  </p:sldMasterIdLst>
  <p:notesMasterIdLst>
    <p:notesMasterId r:id="rId2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9" r:id="rId24"/>
    <p:sldId id="277" r:id="rId25"/>
    <p:sldId id="278"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42865259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bfcc7dde9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9" name="Google Shape;179;gbfcc7dde9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PKW</a:t>
            </a:r>
            <a:endParaRPr/>
          </a:p>
        </p:txBody>
      </p:sp>
      <p:sp>
        <p:nvSpPr>
          <p:cNvPr id="180" name="Google Shape;180;gbfcc7dde9f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45322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b41c10fa7c_0_4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gb41c10fa7c_0_44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endParaRPr sz="2000"/>
          </a:p>
          <a:p>
            <a:pPr marL="0" lvl="0" indent="0" algn="l" rtl="0">
              <a:spcBef>
                <a:spcPts val="600"/>
              </a:spcBef>
              <a:spcAft>
                <a:spcPts val="0"/>
              </a:spcAft>
              <a:buNone/>
            </a:pPr>
            <a:endParaRPr sz="2000"/>
          </a:p>
        </p:txBody>
      </p:sp>
      <p:sp>
        <p:nvSpPr>
          <p:cNvPr id="251" name="Google Shape;251;gb41c10fa7c_0_44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extLst>
      <p:ext uri="{BB962C8B-B14F-4D97-AF65-F5344CB8AC3E}">
        <p14:creationId xmlns:p14="http://schemas.microsoft.com/office/powerpoint/2010/main" val="3313289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7" name="Google Shape;25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5518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65" name="Google Shape;26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0594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5" name="Google Shape;275;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1837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83" name="Google Shape;28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170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92" name="Google Shape;29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1311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01" name="Google Shape;30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3355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0" name="Google Shape;31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4530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9" name="Google Shape;31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6786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8" name="Google Shape;32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894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5" name="Google Shape;18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66346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35" name="Google Shape;335;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3428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13" name="Google Shape;51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13489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bb48c9bad6_1_3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8" name="Google Shape;348;gbb48c9bad6_1_3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a:p>
          <a:p>
            <a:pPr marL="0" lvl="0" indent="0" algn="l" rtl="0">
              <a:spcBef>
                <a:spcPts val="360"/>
              </a:spcBef>
              <a:spcAft>
                <a:spcPts val="0"/>
              </a:spcAft>
              <a:buNone/>
            </a:pPr>
            <a:endParaRPr/>
          </a:p>
        </p:txBody>
      </p:sp>
      <p:sp>
        <p:nvSpPr>
          <p:cNvPr id="349" name="Google Shape;349;gbb48c9bad6_1_3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22</a:t>
            </a:fld>
            <a:endParaRPr/>
          </a:p>
        </p:txBody>
      </p:sp>
    </p:spTree>
    <p:extLst>
      <p:ext uri="{BB962C8B-B14F-4D97-AF65-F5344CB8AC3E}">
        <p14:creationId xmlns:p14="http://schemas.microsoft.com/office/powerpoint/2010/main" val="2060059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6" name="Google Shape;356;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7" name="Google Shape;357;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23</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32259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b41c10fa7c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b41c10fa7c_0_6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sz="2000"/>
          </a:p>
        </p:txBody>
      </p:sp>
      <p:sp>
        <p:nvSpPr>
          <p:cNvPr id="193" name="Google Shape;193;gb41c10fa7c_0_6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extLst>
      <p:ext uri="{BB962C8B-B14F-4D97-AF65-F5344CB8AC3E}">
        <p14:creationId xmlns:p14="http://schemas.microsoft.com/office/powerpoint/2010/main" val="250443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b41c10fa7c_0_1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b41c10fa7c_0_1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r>
              <a:rPr lang="en-GB" sz="2000"/>
              <a:t>PKW</a:t>
            </a:r>
            <a:endParaRPr sz="2000"/>
          </a:p>
        </p:txBody>
      </p:sp>
      <p:sp>
        <p:nvSpPr>
          <p:cNvPr id="201" name="Google Shape;201;gb41c10fa7c_0_1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extLst>
      <p:ext uri="{BB962C8B-B14F-4D97-AF65-F5344CB8AC3E}">
        <p14:creationId xmlns:p14="http://schemas.microsoft.com/office/powerpoint/2010/main" val="356109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b41c10fa7c_0_1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gb41c10fa7c_0_19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PKW</a:t>
            </a:r>
            <a:endParaRPr sz="2000"/>
          </a:p>
        </p:txBody>
      </p:sp>
      <p:sp>
        <p:nvSpPr>
          <p:cNvPr id="210" name="Google Shape;210;gb41c10fa7c_0_19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extLst>
      <p:ext uri="{BB962C8B-B14F-4D97-AF65-F5344CB8AC3E}">
        <p14:creationId xmlns:p14="http://schemas.microsoft.com/office/powerpoint/2010/main" val="426489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b41c10fa7c_0_2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b41c10fa7c_0_25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PKW</a:t>
            </a:r>
            <a:endParaRPr sz="2000"/>
          </a:p>
        </p:txBody>
      </p:sp>
      <p:sp>
        <p:nvSpPr>
          <p:cNvPr id="218" name="Google Shape;218;gb41c10fa7c_0_25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extLst>
      <p:ext uri="{BB962C8B-B14F-4D97-AF65-F5344CB8AC3E}">
        <p14:creationId xmlns:p14="http://schemas.microsoft.com/office/powerpoint/2010/main" val="1441570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bb48c9bad6_1_19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PKW</a:t>
            </a:r>
            <a:endParaRPr sz="2000"/>
          </a:p>
        </p:txBody>
      </p:sp>
      <p:sp>
        <p:nvSpPr>
          <p:cNvPr id="225" name="Google Shape;225;gbb48c9bad6_1_19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866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bb48c9bad6_1_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a:t>PKW, PYKW, S, SS, KW, K</a:t>
            </a:r>
            <a:endParaRPr/>
          </a:p>
        </p:txBody>
      </p:sp>
      <p:sp>
        <p:nvSpPr>
          <p:cNvPr id="232" name="Google Shape;232;gbb48c9bad6_1_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3072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PKW</a:t>
            </a:r>
            <a:endParaRPr sz="2000"/>
          </a:p>
        </p:txBody>
      </p:sp>
      <p:sp>
        <p:nvSpPr>
          <p:cNvPr id="239" name="Google Shape;23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7791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pic>
        <p:nvPicPr>
          <p:cNvPr id="16" name="Google Shape;16;p2"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4" name="Google Shape;6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1"/>
        <p:cNvGrpSpPr/>
        <p:nvPr/>
      </p:nvGrpSpPr>
      <p:grpSpPr>
        <a:xfrm>
          <a:off x="0" y="0"/>
          <a:ext cx="0" cy="0"/>
          <a:chOff x="0" y="0"/>
          <a:chExt cx="0" cy="0"/>
        </a:xfrm>
      </p:grpSpPr>
      <p:pic>
        <p:nvPicPr>
          <p:cNvPr id="72" name="Google Shape;72;p14"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3" name="Google Shape;73;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4" name="Google Shape;7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75" name="Google Shape;75;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pic>
        <p:nvPicPr>
          <p:cNvPr id="77" name="Google Shape;77;p1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8" name="Google Shape;7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9" name="Google Shape;79;p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80" name="Google Shape;8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84" name="Google Shape;84;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pic>
        <p:nvPicPr>
          <p:cNvPr id="86" name="Google Shape;86;p1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87" name="Google Shape;87;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89" name="Google Shape;89;p17"/>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0" name="Google Shape;90;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3" name="Google Shape;93;p18"/>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4" name="Google Shape;94;p18"/>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5" name="Google Shape;95;p18"/>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6" name="Google Shape;96;p18"/>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7" name="Google Shape;97;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0" name="Google Shape;100;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1"/>
        <p:cNvGrpSpPr/>
        <p:nvPr/>
      </p:nvGrpSpPr>
      <p:grpSpPr>
        <a:xfrm>
          <a:off x="0" y="0"/>
          <a:ext cx="0" cy="0"/>
          <a:chOff x="0" y="0"/>
          <a:chExt cx="0" cy="0"/>
        </a:xfrm>
      </p:grpSpPr>
      <p:sp>
        <p:nvSpPr>
          <p:cNvPr id="102" name="Google Shape;10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06" name="Google Shape;106;p2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07" name="Google Shape;107;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0" name="Google Shape;11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11" name="Google Shape;111;p22"/>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12" name="Google Shape;112;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9" name="Google Shape;119;p2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20" name="Google Shape;120;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7"/>
        <p:cNvGrpSpPr/>
        <p:nvPr/>
      </p:nvGrpSpPr>
      <p:grpSpPr>
        <a:xfrm>
          <a:off x="0" y="0"/>
          <a:ext cx="0" cy="0"/>
          <a:chOff x="0" y="0"/>
          <a:chExt cx="0" cy="0"/>
        </a:xfrm>
      </p:grpSpPr>
      <p:pic>
        <p:nvPicPr>
          <p:cNvPr id="128" name="Google Shape;128;p26"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29" name="Google Shape;129;p26"/>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0" name="Google Shape;130;p2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131" name="Google Shape;131;p2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2"/>
        <p:cNvGrpSpPr/>
        <p:nvPr/>
      </p:nvGrpSpPr>
      <p:grpSpPr>
        <a:xfrm>
          <a:off x="0" y="0"/>
          <a:ext cx="0" cy="0"/>
          <a:chOff x="0" y="0"/>
          <a:chExt cx="0" cy="0"/>
        </a:xfrm>
      </p:grpSpPr>
      <p:pic>
        <p:nvPicPr>
          <p:cNvPr id="133" name="Google Shape;133;p2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34" name="Google Shape;134;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5" name="Google Shape;135;p2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36" name="Google Shape;136;p2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7"/>
        <p:cNvGrpSpPr/>
        <p:nvPr/>
      </p:nvGrpSpPr>
      <p:grpSpPr>
        <a:xfrm>
          <a:off x="0" y="0"/>
          <a:ext cx="0" cy="0"/>
          <a:chOff x="0" y="0"/>
          <a:chExt cx="0" cy="0"/>
        </a:xfrm>
      </p:grpSpPr>
      <p:sp>
        <p:nvSpPr>
          <p:cNvPr id="138" name="Google Shape;138;p28"/>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140" name="Google Shape;140;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1"/>
        <p:cNvGrpSpPr/>
        <p:nvPr/>
      </p:nvGrpSpPr>
      <p:grpSpPr>
        <a:xfrm>
          <a:off x="0" y="0"/>
          <a:ext cx="0" cy="0"/>
          <a:chOff x="0" y="0"/>
          <a:chExt cx="0" cy="0"/>
        </a:xfrm>
      </p:grpSpPr>
      <p:pic>
        <p:nvPicPr>
          <p:cNvPr id="142" name="Google Shape;142;p29"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43" name="Google Shape;14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4" name="Google Shape;144;p29"/>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5" name="Google Shape;145;p29"/>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6" name="Google Shape;146;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9" name="Google Shape;149;p30"/>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0" name="Google Shape;150;p30"/>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1" name="Google Shape;151;p30"/>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2" name="Google Shape;152;p30"/>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3" name="Google Shape;153;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4"/>
        <p:cNvGrpSpPr/>
        <p:nvPr/>
      </p:nvGrpSpPr>
      <p:grpSpPr>
        <a:xfrm>
          <a:off x="0" y="0"/>
          <a:ext cx="0" cy="0"/>
          <a:chOff x="0" y="0"/>
          <a:chExt cx="0" cy="0"/>
        </a:xfrm>
      </p:grpSpPr>
      <p:sp>
        <p:nvSpPr>
          <p:cNvPr id="155" name="Google Shape;155;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6" name="Google Shape;15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
        <p:cNvGrpSpPr/>
        <p:nvPr/>
      </p:nvGrpSpPr>
      <p:grpSpPr>
        <a:xfrm>
          <a:off x="0" y="0"/>
          <a:ext cx="0" cy="0"/>
          <a:chOff x="0" y="0"/>
          <a:chExt cx="0" cy="0"/>
        </a:xfrm>
      </p:grpSpPr>
      <p:sp>
        <p:nvSpPr>
          <p:cNvPr id="158" name="Google Shape;158;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1" name="Google Shape;161;p33"/>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62" name="Google Shape;162;p33"/>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3" name="Google Shape;163;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4"/>
        <p:cNvGrpSpPr/>
        <p:nvPr/>
      </p:nvGrpSpPr>
      <p:grpSpPr>
        <a:xfrm>
          <a:off x="0" y="0"/>
          <a:ext cx="0" cy="0"/>
          <a:chOff x="0" y="0"/>
          <a:chExt cx="0" cy="0"/>
        </a:xfrm>
      </p:grpSpPr>
      <p:sp>
        <p:nvSpPr>
          <p:cNvPr id="165" name="Google Shape;165;p34"/>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6" name="Google Shape;166;p34"/>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67" name="Google Shape;167;p34"/>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8" name="Google Shape;168;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69"/>
        <p:cNvGrpSpPr/>
        <p:nvPr/>
      </p:nvGrpSpPr>
      <p:grpSpPr>
        <a:xfrm>
          <a:off x="0" y="0"/>
          <a:ext cx="0" cy="0"/>
          <a:chOff x="0" y="0"/>
          <a:chExt cx="0" cy="0"/>
        </a:xfrm>
      </p:grpSpPr>
      <p:sp>
        <p:nvSpPr>
          <p:cNvPr id="170" name="Google Shape;170;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1" name="Google Shape;171;p35"/>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2" name="Google Shape;172;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3"/>
        <p:cNvGrpSpPr/>
        <p:nvPr/>
      </p:nvGrpSpPr>
      <p:grpSpPr>
        <a:xfrm>
          <a:off x="0" y="0"/>
          <a:ext cx="0" cy="0"/>
          <a:chOff x="0" y="0"/>
          <a:chExt cx="0" cy="0"/>
        </a:xfrm>
      </p:grpSpPr>
      <p:sp>
        <p:nvSpPr>
          <p:cNvPr id="174" name="Google Shape;174;p36"/>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5" name="Google Shape;175;p36"/>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6" name="Google Shape;176;p3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pic>
        <p:nvPicPr>
          <p:cNvPr id="30" name="Google Shape;30;p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31" name="Google Shape;3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 name="Google Shape;50;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1" name="Google Shape;5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5" name="Google Shape;55;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6" name="Google Shape;5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3" name="Google Shape;13;p1"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4" name="Google Shape;14;p1"/>
          <p:cNvSpPr/>
          <p:nvPr/>
        </p:nvSpPr>
        <p:spPr>
          <a:xfrm>
            <a:off x="468313" y="6453188"/>
            <a:ext cx="2746375" cy="24606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8" name="Google Shape;6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69" name="Google Shape;69;p13"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70" name="Google Shape;70;p13"/>
          <p:cNvSpPr/>
          <p:nvPr/>
        </p:nvSpPr>
        <p:spPr>
          <a:xfrm>
            <a:off x="468313" y="6453188"/>
            <a:ext cx="2746200" cy="246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a:t>
            </a:r>
            <a:r>
              <a:rPr lang="en-GB" sz="1000" b="0" i="0" u="none" strike="noStrike" cap="none" dirty="0" smtClean="0">
                <a:solidFill>
                  <a:schemeClr val="dk1"/>
                </a:solidFill>
                <a:latin typeface="Arial"/>
                <a:ea typeface="Arial"/>
                <a:cs typeface="Arial"/>
                <a:sym typeface="Arial"/>
              </a:rPr>
              <a:t>2014 </a:t>
            </a:r>
            <a:r>
              <a:rPr lang="en-GB" sz="1000" b="0" i="0" u="none" strike="noStrike" cap="none" dirty="0">
                <a:solidFill>
                  <a:schemeClr val="dk1"/>
                </a:solidFill>
                <a:latin typeface="Arial"/>
                <a:ea typeface="Arial"/>
                <a:cs typeface="Arial"/>
                <a:sym typeface="Arial"/>
              </a:rPr>
              <a:t>-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23" name="Google Shape;123;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4" name="Google Shape;124;p2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25" name="Google Shape;125;p25"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26" name="Google Shape;126;p25"/>
          <p:cNvSpPr/>
          <p:nvPr/>
        </p:nvSpPr>
        <p:spPr>
          <a:xfrm>
            <a:off x="468313" y="6453188"/>
            <a:ext cx="2746500" cy="24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sz="10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arget="../media/image13.png" Type="http://schemas.openxmlformats.org/officeDocument/2006/relationships/image"/><Relationship Id="rId2" Target="../notesSlides/notesSlide12.xml" Type="http://schemas.openxmlformats.org/officeDocument/2006/relationships/notesSlide"/><Relationship Id="rId1" Target="../slideLayouts/slideLayout2.xml" Type="http://schemas.openxmlformats.org/officeDocument/2006/relationships/slideLayout"/><Relationship Id="rId5" Target="../media/image15.jpeg" Type="http://schemas.openxmlformats.org/officeDocument/2006/relationships/image"/><Relationship Id="rId4" Target="../media/image14.jpeg" Type="http://schemas.openxmlformats.org/officeDocument/2006/relationships/image"/></Relationships>
</file>

<file path=ppt/slides/_rels/slide13.xml.rels><?xml version="1.0" encoding="UTF-8" standalone="yes" ?><Relationships xmlns="http://schemas.openxmlformats.org/package/2006/relationships"><Relationship Id="rId3" Target="../media/image16.png" Type="http://schemas.openxmlformats.org/officeDocument/2006/relationships/image"/><Relationship Id="rId2" Target="../notesSlides/notesSlide13.xml" Type="http://schemas.openxmlformats.org/officeDocument/2006/relationships/notesSlid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14.xml.rels><?xml version="1.0" encoding="UTF-8" standalone="yes" ?><Relationships xmlns="http://schemas.openxmlformats.org/package/2006/relationships"><Relationship Id="rId3" Target="../media/image17.png" Type="http://schemas.openxmlformats.org/officeDocument/2006/relationships/image"/><Relationship Id="rId2" Target="../notesSlides/notesSlide14.xml" Type="http://schemas.openxmlformats.org/officeDocument/2006/relationships/notesSlid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15.xml.rels><?xml version="1.0" encoding="UTF-8" standalone="yes" ?><Relationships xmlns="http://schemas.openxmlformats.org/package/2006/relationships"><Relationship Id="rId3" Target="../media/image18.png" Type="http://schemas.openxmlformats.org/officeDocument/2006/relationships/image"/><Relationship Id="rId2" Target="../notesSlides/notesSlide15.xml" Type="http://schemas.openxmlformats.org/officeDocument/2006/relationships/notesSlid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16.xml.rels><?xml version="1.0" encoding="UTF-8" standalone="yes" ?><Relationships xmlns="http://schemas.openxmlformats.org/package/2006/relationships"><Relationship Id="rId3" Target="../media/image19.png" Type="http://schemas.openxmlformats.org/officeDocument/2006/relationships/image"/><Relationship Id="rId2" Target="../notesSlides/notesSlide16.xml" Type="http://schemas.openxmlformats.org/officeDocument/2006/relationships/notesSlid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17.xml.rels><?xml version="1.0" encoding="UTF-8" standalone="yes" ?><Relationships xmlns="http://schemas.openxmlformats.org/package/2006/relationships"><Relationship Id="rId3" Target="../media/image20.png" Type="http://schemas.openxmlformats.org/officeDocument/2006/relationships/image"/><Relationship Id="rId2" Target="../notesSlides/notesSlide17.xml" Type="http://schemas.openxmlformats.org/officeDocument/2006/relationships/notesSlid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arget="../media/image25.jpeg" Type="http://schemas.openxmlformats.org/officeDocument/2006/relationships/image"/><Relationship Id="rId2" Target="../notesSlides/notesSlide21.xml" Type="http://schemas.openxmlformats.org/officeDocument/2006/relationships/notesSlide"/><Relationship Id="rId1" Target="../slideLayouts/slideLayout2.xml" Type="http://schemas.openxmlformats.org/officeDocument/2006/relationships/slideLayout"/><Relationship Id="rId6" Target="../media/image28.jpeg" Type="http://schemas.openxmlformats.org/officeDocument/2006/relationships/image"/><Relationship Id="rId5" Target="../media/image27.jpg" Type="http://schemas.openxmlformats.org/officeDocument/2006/relationships/image"/><Relationship Id="rId4" Target="../media/image26.jpeg" Type="http://schemas.openxmlformats.org/officeDocument/2006/relationships/image"/></Relationships>
</file>

<file path=ppt/slides/_rels/slide22.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7"/>
          <p:cNvSpPr txBox="1">
            <a:spLocks noGrp="1"/>
          </p:cNvSpPr>
          <p:nvPr>
            <p:ph type="ctrTitle"/>
          </p:nvPr>
        </p:nvSpPr>
        <p:spPr>
          <a:xfrm>
            <a:off x="179388" y="1484313"/>
            <a:ext cx="9001200" cy="2881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200">
                <a:solidFill>
                  <a:srgbClr val="002060"/>
                </a:solidFill>
              </a:rPr>
              <a:t>Taking the</a:t>
            </a:r>
            <a:br>
              <a:rPr lang="en-GB" sz="4200">
                <a:solidFill>
                  <a:srgbClr val="002060"/>
                </a:solidFill>
              </a:rPr>
            </a:br>
            <a:r>
              <a:rPr lang="en-GB" sz="4200">
                <a:solidFill>
                  <a:srgbClr val="002060"/>
                </a:solidFill>
              </a:rPr>
              <a:t/>
            </a:r>
            <a:br>
              <a:rPr lang="en-GB" sz="4200">
                <a:solidFill>
                  <a:srgbClr val="002060"/>
                </a:solidFill>
              </a:rPr>
            </a:br>
            <a:r>
              <a:rPr lang="en-GB" sz="4800" b="1">
                <a:solidFill>
                  <a:srgbClr val="002060"/>
                </a:solidFill>
              </a:rPr>
              <a:t> Password Pupil </a:t>
            </a:r>
            <a:endParaRPr sz="4800" b="1">
              <a:solidFill>
                <a:srgbClr val="002060"/>
              </a:solidFill>
            </a:endParaRPr>
          </a:p>
          <a:p>
            <a:pPr marL="0" lvl="0" indent="0" algn="ctr" rtl="0">
              <a:spcBef>
                <a:spcPts val="0"/>
              </a:spcBef>
              <a:spcAft>
                <a:spcPts val="0"/>
              </a:spcAft>
              <a:buNone/>
            </a:pPr>
            <a:r>
              <a:rPr lang="en-GB" sz="4800" b="1">
                <a:solidFill>
                  <a:srgbClr val="002060"/>
                </a:solidFill>
              </a:rPr>
              <a:t>Knowledge and Writing </a:t>
            </a:r>
            <a:endParaRPr sz="4800" b="1">
              <a:solidFill>
                <a:srgbClr val="002060"/>
              </a:solidFill>
            </a:endParaRPr>
          </a:p>
          <a:p>
            <a:pPr marL="0" lvl="0" indent="0" algn="ctr" rtl="0">
              <a:spcBef>
                <a:spcPts val="0"/>
              </a:spcBef>
              <a:spcAft>
                <a:spcPts val="0"/>
              </a:spcAft>
              <a:buNone/>
            </a:pPr>
            <a:endParaRPr sz="4800" b="1">
              <a:solidFill>
                <a:srgbClr val="002060"/>
              </a:solidFill>
            </a:endParaRPr>
          </a:p>
          <a:p>
            <a:pPr marL="0" lvl="0" indent="0" algn="ctr" rtl="0">
              <a:spcBef>
                <a:spcPts val="0"/>
              </a:spcBef>
              <a:spcAft>
                <a:spcPts val="0"/>
              </a:spcAft>
              <a:buNone/>
            </a:pPr>
            <a:r>
              <a:rPr lang="en-GB" sz="4800">
                <a:solidFill>
                  <a:srgbClr val="002060"/>
                </a:solidFill>
              </a:rPr>
              <a:t>Test</a:t>
            </a:r>
            <a:r>
              <a:rPr lang="en-GB" sz="4800" b="1">
                <a:solidFill>
                  <a:srgbClr val="002060"/>
                </a:solidFill>
              </a:rPr>
              <a:t/>
            </a:r>
            <a:br>
              <a:rPr lang="en-GB" sz="4800" b="1">
                <a:solidFill>
                  <a:srgbClr val="002060"/>
                </a:solidFill>
              </a:rPr>
            </a:br>
            <a:r>
              <a:rPr lang="en-GB" sz="4200">
                <a:solidFill>
                  <a:srgbClr val="002060"/>
                </a:solidFill>
              </a:rPr>
              <a:t/>
            </a:r>
            <a:br>
              <a:rPr lang="en-GB" sz="4200">
                <a:solidFill>
                  <a:srgbClr val="002060"/>
                </a:solidFill>
              </a:rPr>
            </a:br>
            <a:r>
              <a:rPr lang="en-GB" sz="4000">
                <a:solidFill>
                  <a:srgbClr val="002060"/>
                </a:solidFill>
              </a:rPr>
              <a:t/>
            </a:r>
            <a:br>
              <a:rPr lang="en-GB" sz="4000">
                <a:solidFill>
                  <a:srgbClr val="002060"/>
                </a:solidFill>
              </a:rPr>
            </a:br>
            <a:endParaRPr sz="400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Five Knowledge Test Sections</a:t>
            </a:r>
            <a:endParaRPr/>
          </a:p>
        </p:txBody>
      </p:sp>
      <p:sp>
        <p:nvSpPr>
          <p:cNvPr id="254" name="Google Shape;254;p46"/>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chemeClr val="dk1"/>
              </a:buClr>
              <a:buSzPts val="2400"/>
              <a:buFont typeface="Calibri"/>
              <a:buAutoNum type="arabicParenR"/>
            </a:pPr>
            <a:r>
              <a:rPr lang="en-GB" sz="2400"/>
              <a:t>eighteen questions, each “fill one gap in a sentence from drop down choices” grammar and vocabulary questions </a:t>
            </a:r>
            <a:endParaRPr/>
          </a:p>
          <a:p>
            <a:pPr marL="514350" lvl="0" indent="-514350" algn="l" rtl="0">
              <a:spcBef>
                <a:spcPts val="480"/>
              </a:spcBef>
              <a:spcAft>
                <a:spcPts val="0"/>
              </a:spcAft>
              <a:buClr>
                <a:schemeClr val="dk1"/>
              </a:buClr>
              <a:buSzPts val="2400"/>
              <a:buFont typeface="Calibri"/>
              <a:buAutoNum type="arabicParenR"/>
            </a:pPr>
            <a:r>
              <a:rPr lang="en-GB" sz="2400"/>
              <a:t>fourteen questions, each “fill two or three gaps in a sentence from drop down choices” grammar and vocabulary questions </a:t>
            </a:r>
            <a:endParaRPr/>
          </a:p>
          <a:p>
            <a:pPr marL="514350" lvl="0" indent="-514350" algn="l" rtl="0">
              <a:spcBef>
                <a:spcPts val="480"/>
              </a:spcBef>
              <a:spcAft>
                <a:spcPts val="0"/>
              </a:spcAft>
              <a:buClr>
                <a:schemeClr val="dk1"/>
              </a:buClr>
              <a:buSzPts val="2400"/>
              <a:buFont typeface="Calibri"/>
              <a:buAutoNum type="arabicParenR"/>
            </a:pPr>
            <a:r>
              <a:rPr lang="en-GB" sz="2400"/>
              <a:t>eighteen questions, each a multiple choice question to choose the best synonym to a given word</a:t>
            </a:r>
            <a:endParaRPr/>
          </a:p>
          <a:p>
            <a:pPr marL="514350" lvl="0" indent="-514350" algn="l" rtl="0">
              <a:spcBef>
                <a:spcPts val="480"/>
              </a:spcBef>
              <a:spcAft>
                <a:spcPts val="0"/>
              </a:spcAft>
              <a:buClr>
                <a:schemeClr val="dk1"/>
              </a:buClr>
              <a:buSzPts val="2400"/>
              <a:buFont typeface="Calibri"/>
              <a:buAutoNum type="arabicParenR"/>
            </a:pPr>
            <a:r>
              <a:rPr lang="en-GB" sz="2400"/>
              <a:t>eleven questions, each a multiple choice question to choose the most common collocation to a given word </a:t>
            </a:r>
            <a:endParaRPr/>
          </a:p>
          <a:p>
            <a:pPr marL="514350" lvl="0" indent="-514350" algn="l" rtl="0">
              <a:spcBef>
                <a:spcPts val="480"/>
              </a:spcBef>
              <a:spcAft>
                <a:spcPts val="0"/>
              </a:spcAft>
              <a:buClr>
                <a:schemeClr val="dk1"/>
              </a:buClr>
              <a:buSzPts val="2400"/>
              <a:buFont typeface="Calibri"/>
              <a:buAutoNum type="arabicParenR"/>
            </a:pPr>
            <a:r>
              <a:rPr lang="en-GB" sz="2400"/>
              <a:t>eleven questions, each to decide if three or four variations of a sentence are “right or wrong”</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Example - Knowledge Section 1</a:t>
            </a:r>
            <a:endParaRPr/>
          </a:p>
        </p:txBody>
      </p:sp>
      <p:sp>
        <p:nvSpPr>
          <p:cNvPr id="260" name="Google Shape;260;p4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61" name="Google Shape;261;p47"/>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62" name="Google Shape;262;p47"/>
          <p:cNvSpPr txBox="1"/>
          <p:nvPr/>
        </p:nvSpPr>
        <p:spPr>
          <a:xfrm>
            <a:off x="5292725" y="1628775"/>
            <a:ext cx="2879725"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test section has an example screen showing the task format in that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In section 1, click on the small black arrow next to the empty box, then click on the answer from the “drop down” list to correctly complete the sentence.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68" name="Google Shape;268;p48"/>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69" name="Google Shape;269;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1</a:t>
            </a:r>
            <a:endParaRPr/>
          </a:p>
        </p:txBody>
      </p:sp>
      <p:sp>
        <p:nvSpPr>
          <p:cNvPr id="270" name="Google Shape;270;p48"/>
          <p:cNvSpPr txBox="1"/>
          <p:nvPr/>
        </p:nvSpPr>
        <p:spPr>
          <a:xfrm>
            <a:off x="323850" y="2708275"/>
            <a:ext cx="8496300" cy="2586038"/>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is a clock showing the test time left.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section has more than one task(18 in section 1) with the same number of tiles at the bottom of the screen. The current task’s tile is dark blue, answered tasks’ tiles are light blue and unanswered tasks’ tiles are light grey.</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the next tile or “continue” to move to the next task (and “back” to return to a previous task).</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pic>
        <p:nvPicPr>
          <p:cNvPr id="271" name="Google Shape;271;p48"/>
          <p:cNvPicPr preferRelativeResize="0"/>
          <p:nvPr/>
        </p:nvPicPr>
        <p:blipFill rotWithShape="1">
          <a:blip r:embed="rId4">
            <a:alphaModFix/>
          </a:blip>
          <a:srcRect/>
          <a:stretch/>
        </p:blipFill>
        <p:spPr>
          <a:xfrm>
            <a:off x="7596336" y="1600200"/>
            <a:ext cx="360040" cy="146955"/>
          </a:xfrm>
          <a:prstGeom prst="rect">
            <a:avLst/>
          </a:prstGeom>
          <a:noFill/>
          <a:ln>
            <a:noFill/>
          </a:ln>
        </p:spPr>
      </p:pic>
      <p:pic>
        <p:nvPicPr>
          <p:cNvPr id="272" name="Google Shape;272;p48"/>
          <p:cNvPicPr preferRelativeResize="0"/>
          <p:nvPr/>
        </p:nvPicPr>
        <p:blipFill rotWithShape="1">
          <a:blip r:embed="rId5">
            <a:alphaModFix/>
          </a:blip>
          <a:srcRect/>
          <a:stretch/>
        </p:blipFill>
        <p:spPr>
          <a:xfrm>
            <a:off x="7524328" y="1544955"/>
            <a:ext cx="597066" cy="23268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pic>
        <p:nvPicPr>
          <p:cNvPr id="277" name="Google Shape;277;p49"/>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78" name="Google Shape;278;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End of Knowledge Section 1</a:t>
            </a:r>
            <a:endParaRPr/>
          </a:p>
        </p:txBody>
      </p:sp>
      <p:sp>
        <p:nvSpPr>
          <p:cNvPr id="279" name="Google Shape;279;p49"/>
          <p:cNvSpPr txBox="1"/>
          <p:nvPr/>
        </p:nvSpPr>
        <p:spPr>
          <a:xfrm>
            <a:off x="323850" y="2708275"/>
            <a:ext cx="8496300" cy="2032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test is now on the last task of section 1 (tile 18 is dark blue), the answered tasks’ tiles are light blue.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You can go back and review your answers or click on “finish section” to move to section 2. When you do this you will get a warning that you cannot return to this section later. Click on “CANCEL” to stay in section 1 or “OK” to move</a:t>
            </a:r>
            <a:r>
              <a:rPr lang="en-GB" sz="1800">
                <a:solidFill>
                  <a:srgbClr val="002060"/>
                </a:solidFill>
              </a:rPr>
              <a:t> </a:t>
            </a:r>
            <a:r>
              <a:rPr lang="en-GB" sz="1800" b="0" i="0" u="none" strike="noStrike" cap="none">
                <a:solidFill>
                  <a:srgbClr val="002060"/>
                </a:solidFill>
                <a:latin typeface="Arial"/>
                <a:ea typeface="Arial"/>
                <a:cs typeface="Arial"/>
                <a:sym typeface="Arial"/>
              </a:rPr>
              <a:t>to section 2.</a:t>
            </a:r>
            <a:endParaRPr/>
          </a:p>
        </p:txBody>
      </p:sp>
      <p:pic>
        <p:nvPicPr>
          <p:cNvPr id="280" name="Google Shape;280;p49"/>
          <p:cNvPicPr preferRelativeResize="0"/>
          <p:nvPr/>
        </p:nvPicPr>
        <p:blipFill rotWithShape="1">
          <a:blip r:embed="rId4">
            <a:alphaModFix/>
          </a:blip>
          <a:srcRect/>
          <a:stretch/>
        </p:blipFill>
        <p:spPr>
          <a:xfrm>
            <a:off x="7524328" y="1556792"/>
            <a:ext cx="618438" cy="24100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2</a:t>
            </a:r>
            <a:endParaRPr/>
          </a:p>
        </p:txBody>
      </p:sp>
      <p:sp>
        <p:nvSpPr>
          <p:cNvPr id="286" name="Google Shape;286;p5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87" name="Google Shape;287;p50"/>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88" name="Google Shape;288;p50"/>
          <p:cNvSpPr txBox="1"/>
          <p:nvPr/>
        </p:nvSpPr>
        <p:spPr>
          <a:xfrm>
            <a:off x="6011863" y="1989138"/>
            <a:ext cx="2146300"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14 tasks, 2 or 3 “drop down” boxes in each, similar to those in section 1.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Choose the answers from the boxes’ “drop down” lists to correctly complete the sentence.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pic>
        <p:nvPicPr>
          <p:cNvPr id="289" name="Google Shape;289;p50"/>
          <p:cNvPicPr preferRelativeResize="0"/>
          <p:nvPr/>
        </p:nvPicPr>
        <p:blipFill rotWithShape="1">
          <a:blip r:embed="rId4">
            <a:alphaModFix/>
          </a:blip>
          <a:srcRect/>
          <a:stretch/>
        </p:blipFill>
        <p:spPr>
          <a:xfrm>
            <a:off x="7524327" y="1593690"/>
            <a:ext cx="644419" cy="25113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3</a:t>
            </a:r>
            <a:endParaRPr/>
          </a:p>
        </p:txBody>
      </p:sp>
      <p:sp>
        <p:nvSpPr>
          <p:cNvPr id="295" name="Google Shape;295;p5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96" name="Google Shape;296;p51"/>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7" name="Google Shape;297;p51"/>
          <p:cNvSpPr txBox="1"/>
          <p:nvPr/>
        </p:nvSpPr>
        <p:spPr>
          <a:xfrm>
            <a:off x="5940425" y="1989138"/>
            <a:ext cx="2232025"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18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closest in meaning to the one in </a:t>
            </a:r>
            <a:r>
              <a:rPr lang="en-GB" sz="1800" b="1" i="1" u="none" strike="noStrike" cap="none">
                <a:solidFill>
                  <a:srgbClr val="002060"/>
                </a:solidFill>
                <a:latin typeface="Arial"/>
                <a:ea typeface="Arial"/>
                <a:cs typeface="Arial"/>
                <a:sym typeface="Arial"/>
              </a:rPr>
              <a:t>bold italics</a:t>
            </a:r>
            <a:r>
              <a:rPr lang="en-GB" sz="1800" b="0" i="0" u="none" strike="noStrike" cap="none">
                <a:solidFill>
                  <a:srgbClr val="002060"/>
                </a:solidFill>
                <a:latin typeface="Arial"/>
                <a:ea typeface="Arial"/>
                <a:cs typeface="Arial"/>
                <a:sym typeface="Arial"/>
              </a:rPr>
              <a:t> in the sentence, then click on the correct answer.</a:t>
            </a:r>
            <a:endParaRPr/>
          </a:p>
        </p:txBody>
      </p:sp>
      <p:pic>
        <p:nvPicPr>
          <p:cNvPr id="298" name="Google Shape;298;p51"/>
          <p:cNvPicPr preferRelativeResize="0"/>
          <p:nvPr/>
        </p:nvPicPr>
        <p:blipFill rotWithShape="1">
          <a:blip r:embed="rId4">
            <a:alphaModFix/>
          </a:blip>
          <a:srcRect/>
          <a:stretch/>
        </p:blipFill>
        <p:spPr>
          <a:xfrm>
            <a:off x="7524328" y="1600200"/>
            <a:ext cx="657602" cy="25627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4</a:t>
            </a:r>
            <a:endParaRPr/>
          </a:p>
        </p:txBody>
      </p:sp>
      <p:sp>
        <p:nvSpPr>
          <p:cNvPr id="304" name="Google Shape;304;p5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05" name="Google Shape;305;p52"/>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06" name="Google Shape;306;p52"/>
          <p:cNvSpPr txBox="1"/>
          <p:nvPr/>
        </p:nvSpPr>
        <p:spPr>
          <a:xfrm>
            <a:off x="5940425" y="1989138"/>
            <a:ext cx="2232025"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11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used most often with one in </a:t>
            </a:r>
            <a:r>
              <a:rPr lang="en-GB" sz="1800" b="1" i="1" u="none" strike="noStrike" cap="none">
                <a:solidFill>
                  <a:srgbClr val="002060"/>
                </a:solidFill>
                <a:latin typeface="Arial"/>
                <a:ea typeface="Arial"/>
                <a:cs typeface="Arial"/>
                <a:sym typeface="Arial"/>
              </a:rPr>
              <a:t>bold italics </a:t>
            </a:r>
            <a:r>
              <a:rPr lang="en-GB" sz="1800" b="0" i="0" u="none" strike="noStrike" cap="none">
                <a:solidFill>
                  <a:srgbClr val="002060"/>
                </a:solidFill>
                <a:latin typeface="Arial"/>
                <a:ea typeface="Arial"/>
                <a:cs typeface="Arial"/>
                <a:sym typeface="Arial"/>
              </a:rPr>
              <a:t>in the sentence, then click on the correct answer.</a:t>
            </a:r>
            <a:endParaRPr/>
          </a:p>
        </p:txBody>
      </p:sp>
      <p:pic>
        <p:nvPicPr>
          <p:cNvPr id="307" name="Google Shape;307;p52"/>
          <p:cNvPicPr preferRelativeResize="0"/>
          <p:nvPr/>
        </p:nvPicPr>
        <p:blipFill rotWithShape="1">
          <a:blip r:embed="rId4">
            <a:alphaModFix/>
          </a:blip>
          <a:srcRect/>
          <a:stretch/>
        </p:blipFill>
        <p:spPr>
          <a:xfrm>
            <a:off x="7524329" y="1600993"/>
            <a:ext cx="648122" cy="25257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5</a:t>
            </a:r>
            <a:endParaRPr/>
          </a:p>
        </p:txBody>
      </p:sp>
      <p:sp>
        <p:nvSpPr>
          <p:cNvPr id="313" name="Google Shape;313;p5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14" name="Google Shape;314;p53"/>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15" name="Google Shape;315;p53"/>
          <p:cNvSpPr txBox="1"/>
          <p:nvPr/>
        </p:nvSpPr>
        <p:spPr>
          <a:xfrm>
            <a:off x="5940425" y="1989138"/>
            <a:ext cx="2232025" cy="314007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11 tasks, 3 or 4 sentences in each. The sentences are the same except for the text in </a:t>
            </a:r>
            <a:r>
              <a:rPr lang="en-GB" sz="1800" b="1" i="0" u="none" strike="noStrike" cap="none">
                <a:solidFill>
                  <a:srgbClr val="002060"/>
                </a:solidFill>
                <a:latin typeface="Arial"/>
                <a:ea typeface="Arial"/>
                <a:cs typeface="Arial"/>
                <a:sym typeface="Arial"/>
              </a:rPr>
              <a:t>bold</a:t>
            </a:r>
            <a:r>
              <a:rPr lang="en-GB" sz="1800" b="0" i="0" u="none" strike="noStrike" cap="none">
                <a:solidFill>
                  <a:srgbClr val="002060"/>
                </a:solidFill>
                <a:latin typeface="Arial"/>
                <a:ea typeface="Arial"/>
                <a:cs typeface="Arial"/>
                <a:sym typeface="Arial"/>
              </a:rPr>
              <a: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if each sentence is correct English, then click on “right” or “wrong”.</a:t>
            </a:r>
            <a:endParaRPr/>
          </a:p>
        </p:txBody>
      </p:sp>
      <p:pic>
        <p:nvPicPr>
          <p:cNvPr id="316" name="Google Shape;316;p53"/>
          <p:cNvPicPr preferRelativeResize="0"/>
          <p:nvPr/>
        </p:nvPicPr>
        <p:blipFill rotWithShape="1">
          <a:blip r:embed="rId4">
            <a:alphaModFix/>
          </a:blip>
          <a:srcRect/>
          <a:stretch/>
        </p:blipFill>
        <p:spPr>
          <a:xfrm>
            <a:off x="7524328" y="1600199"/>
            <a:ext cx="648122" cy="25257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Test Information</a:t>
            </a:r>
            <a:endParaRPr/>
          </a:p>
        </p:txBody>
      </p:sp>
      <p:sp>
        <p:nvSpPr>
          <p:cNvPr id="322" name="Google Shape;322;p5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23" name="Google Shape;323;p54"/>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24" name="Google Shape;324;p54"/>
          <p:cNvSpPr txBox="1"/>
          <p:nvPr/>
        </p:nvSpPr>
        <p:spPr>
          <a:xfrm>
            <a:off x="323850" y="2852738"/>
            <a:ext cx="8496300"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 section in the Writing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30 minutes to complete the Writing test.</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The keyboard is needed in this test. Do not press of the “special”  keys (CTRL, ALT, Win etc.).</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Position the keyboard so you can use it comfortably, remember to only use only letters, numbers &amp; symbols.</a:t>
            </a:r>
            <a:endParaRPr/>
          </a:p>
        </p:txBody>
      </p:sp>
      <p:pic>
        <p:nvPicPr>
          <p:cNvPr id="325" name="Google Shape;325;p54"/>
          <p:cNvPicPr preferRelativeResize="0"/>
          <p:nvPr/>
        </p:nvPicPr>
        <p:blipFill rotWithShape="1">
          <a:blip r:embed="rId4">
            <a:alphaModFix/>
          </a:blip>
          <a:srcRect/>
          <a:stretch/>
        </p:blipFill>
        <p:spPr>
          <a:xfrm>
            <a:off x="323850" y="1615780"/>
            <a:ext cx="2618056" cy="117028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pic>
        <p:nvPicPr>
          <p:cNvPr id="330" name="Google Shape;330;p55"/>
          <p:cNvPicPr preferRelativeResize="0"/>
          <p:nvPr/>
        </p:nvPicPr>
        <p:blipFill rotWithShape="1">
          <a:blip r:embed="rId3">
            <a:alphaModFix/>
          </a:blip>
          <a:srcRect b="2776"/>
          <a:stretch/>
        </p:blipFill>
        <p:spPr>
          <a:xfrm>
            <a:off x="252413" y="1481138"/>
            <a:ext cx="8639174" cy="4724401"/>
          </a:xfrm>
          <a:prstGeom prst="rect">
            <a:avLst/>
          </a:prstGeom>
          <a:noFill/>
          <a:ln w="9525" cap="flat" cmpd="sng">
            <a:solidFill>
              <a:schemeClr val="dk1"/>
            </a:solidFill>
            <a:prstDash val="solid"/>
            <a:miter lim="800000"/>
            <a:headEnd type="none" w="sm" len="sm"/>
            <a:tailEnd type="none" w="sm" len="sm"/>
          </a:ln>
        </p:spPr>
      </p:pic>
      <p:sp>
        <p:nvSpPr>
          <p:cNvPr id="331" name="Google Shape;331;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Section</a:t>
            </a:r>
            <a:endParaRPr/>
          </a:p>
        </p:txBody>
      </p:sp>
      <p:sp>
        <p:nvSpPr>
          <p:cNvPr id="332" name="Google Shape;332;p55"/>
          <p:cNvSpPr txBox="1"/>
          <p:nvPr/>
        </p:nvSpPr>
        <p:spPr>
          <a:xfrm>
            <a:off x="252425" y="3563950"/>
            <a:ext cx="7583100" cy="2862300"/>
          </a:xfrm>
          <a:prstGeom prst="rect">
            <a:avLst/>
          </a:prstGeom>
          <a:solidFill>
            <a:srgbClr val="DAE5F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700">
                <a:solidFill>
                  <a:srgbClr val="002060"/>
                </a:solidFill>
                <a:latin typeface="Arial"/>
                <a:ea typeface="Arial"/>
                <a:cs typeface="Arial"/>
                <a:sym typeface="Arial"/>
              </a:rPr>
              <a:t>Choose 1 of the 2 essay questions to answer, then type your essay in the box. You do not need to type the question. There is a word counter below the box.</a:t>
            </a:r>
            <a:endParaRPr sz="1700">
              <a:solidFill>
                <a:srgbClr val="002060"/>
              </a:solidFill>
              <a:latin typeface="Arial"/>
              <a:ea typeface="Arial"/>
              <a:cs typeface="Arial"/>
              <a:sym typeface="Arial"/>
            </a:endParaRPr>
          </a:p>
          <a:p>
            <a:pPr marL="0" marR="0" lvl="0" indent="0" algn="l" rtl="0">
              <a:spcBef>
                <a:spcPts val="0"/>
              </a:spcBef>
              <a:spcAft>
                <a:spcPts val="0"/>
              </a:spcAft>
              <a:buNone/>
            </a:pPr>
            <a:r>
              <a:rPr lang="en-GB" sz="1700">
                <a:solidFill>
                  <a:srgbClr val="002060"/>
                </a:solidFill>
                <a:latin typeface="Arial"/>
                <a:ea typeface="Arial"/>
                <a:cs typeface="Arial"/>
                <a:sym typeface="Arial"/>
              </a:rPr>
              <a:t>You should write more than two hundred words. Give reasons and examples to explain your opinions, how much you agree or disagree with the point of view, and why. Your essay should clearly present your ideas about the topic and be well organised, use appropriate examples or details to support your opinion and make accurate use of a suitable range of grammar and vocabulary.</a:t>
            </a:r>
            <a:endParaRPr sz="1300"/>
          </a:p>
          <a:p>
            <a:pPr marL="0" marR="0" lvl="0" indent="0" algn="l" rtl="0">
              <a:spcBef>
                <a:spcPts val="0"/>
              </a:spcBef>
              <a:spcAft>
                <a:spcPts val="0"/>
              </a:spcAft>
              <a:buNone/>
            </a:pPr>
            <a:endParaRPr sz="1700">
              <a:solidFill>
                <a:srgbClr val="002060"/>
              </a:solidFill>
              <a:latin typeface="Arial"/>
              <a:ea typeface="Arial"/>
              <a:cs typeface="Arial"/>
              <a:sym typeface="Arial"/>
            </a:endParaRPr>
          </a:p>
          <a:p>
            <a:pPr marL="0" marR="0" lvl="0" indent="0" algn="l" rtl="0">
              <a:spcBef>
                <a:spcPts val="0"/>
              </a:spcBef>
              <a:spcAft>
                <a:spcPts val="0"/>
              </a:spcAft>
              <a:buNone/>
            </a:pPr>
            <a:r>
              <a:rPr lang="en-GB" sz="1700">
                <a:solidFill>
                  <a:srgbClr val="FF0000"/>
                </a:solidFill>
                <a:latin typeface="Arial"/>
                <a:ea typeface="Arial"/>
                <a:cs typeface="Arial"/>
                <a:sym typeface="Arial"/>
              </a:rPr>
              <a:t>Do not click on “finish section” until you have completed your essay.</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Overall Structure</a:t>
            </a:r>
            <a:endParaRPr/>
          </a:p>
        </p:txBody>
      </p:sp>
      <p:sp>
        <p:nvSpPr>
          <p:cNvPr id="189" name="Google Shape;189;p38"/>
          <p:cNvSpPr txBox="1">
            <a:spLocks noGrp="1"/>
          </p:cNvSpPr>
          <p:nvPr>
            <p:ph type="body" idx="1"/>
          </p:nvPr>
        </p:nvSpPr>
        <p:spPr>
          <a:xfrm>
            <a:off x="428625" y="1268413"/>
            <a:ext cx="8715375" cy="53292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endParaRPr sz="2800">
              <a:solidFill>
                <a:srgbClr val="002060"/>
              </a:solidFill>
            </a:endParaRPr>
          </a:p>
          <a:p>
            <a:pPr marL="0" lvl="0" indent="0" algn="l" rtl="0">
              <a:spcBef>
                <a:spcPts val="560"/>
              </a:spcBef>
              <a:spcAft>
                <a:spcPts val="0"/>
              </a:spcAft>
              <a:buClr>
                <a:schemeClr val="dk1"/>
              </a:buClr>
              <a:buSzPts val="2800"/>
              <a:buNone/>
            </a:pPr>
            <a:endParaRPr sz="2800">
              <a:solidFill>
                <a:srgbClr val="002060"/>
              </a:solidFill>
            </a:endParaRPr>
          </a:p>
          <a:p>
            <a:pPr marL="342900" lvl="0" indent="-342900" algn="l" rtl="0">
              <a:spcBef>
                <a:spcPts val="560"/>
              </a:spcBef>
              <a:spcAft>
                <a:spcPts val="0"/>
              </a:spcAft>
              <a:buClr>
                <a:srgbClr val="002060"/>
              </a:buClr>
              <a:buSzPts val="2800"/>
              <a:buChar char="•"/>
            </a:pPr>
            <a:r>
              <a:rPr lang="en-GB" sz="2800">
                <a:solidFill>
                  <a:srgbClr val="002060"/>
                </a:solidFill>
              </a:rPr>
              <a:t>Knowledge test (1 hour)</a:t>
            </a:r>
            <a:br>
              <a:rPr lang="en-GB" sz="2800">
                <a:solidFill>
                  <a:srgbClr val="002060"/>
                </a:solidFill>
              </a:rPr>
            </a:br>
            <a:endParaRPr sz="2800">
              <a:solidFill>
                <a:srgbClr val="002060"/>
              </a:solidFill>
            </a:endParaRPr>
          </a:p>
          <a:p>
            <a:pPr marL="342900" lvl="0" indent="-342900" algn="l" rtl="0">
              <a:spcBef>
                <a:spcPts val="560"/>
              </a:spcBef>
              <a:spcAft>
                <a:spcPts val="0"/>
              </a:spcAft>
              <a:buClr>
                <a:srgbClr val="002060"/>
              </a:buClr>
              <a:buSzPts val="2800"/>
              <a:buChar char="•"/>
            </a:pPr>
            <a:r>
              <a:rPr lang="en-GB" sz="2800">
                <a:solidFill>
                  <a:srgbClr val="002060"/>
                </a:solidFill>
              </a:rPr>
              <a:t>Writing test (30 minutes)</a:t>
            </a:r>
            <a:endParaRPr/>
          </a:p>
          <a:p>
            <a:pPr marL="342900" lvl="0" indent="-342900" algn="l" rtl="0">
              <a:spcBef>
                <a:spcPts val="560"/>
              </a:spcBef>
              <a:spcAft>
                <a:spcPts val="0"/>
              </a:spcAft>
              <a:buClr>
                <a:schemeClr val="dk1"/>
              </a:buClr>
              <a:buSzPts val="2800"/>
              <a:buFont typeface="Arial"/>
              <a:buNone/>
            </a:pPr>
            <a:endParaRPr sz="280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pic>
        <p:nvPicPr>
          <p:cNvPr id="337" name="Google Shape;337;p56"/>
          <p:cNvPicPr preferRelativeResize="0"/>
          <p:nvPr/>
        </p:nvPicPr>
        <p:blipFill>
          <a:blip r:embed="rId3">
            <a:alphaModFix/>
          </a:blip>
          <a:stretch>
            <a:fillRect/>
          </a:stretch>
        </p:blipFill>
        <p:spPr>
          <a:xfrm>
            <a:off x="140900" y="1703975"/>
            <a:ext cx="8862172" cy="4470851"/>
          </a:xfrm>
          <a:prstGeom prst="rect">
            <a:avLst/>
          </a:prstGeom>
          <a:noFill/>
          <a:ln w="9525" cap="flat" cmpd="sng">
            <a:solidFill>
              <a:schemeClr val="dk2"/>
            </a:solidFill>
            <a:prstDash val="solid"/>
            <a:round/>
            <a:headEnd type="none" w="sm" len="sm"/>
            <a:tailEnd type="none" w="sm" len="sm"/>
          </a:ln>
        </p:spPr>
      </p:pic>
      <p:sp>
        <p:nvSpPr>
          <p:cNvPr id="338" name="Google Shape;338;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Exit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8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smtClean="0"/>
              <a:t>Password </a:t>
            </a:r>
            <a:r>
              <a:rPr lang="en-GB" dirty="0"/>
              <a:t>Test Security</a:t>
            </a:r>
            <a:endParaRPr dirty="0"/>
          </a:p>
        </p:txBody>
      </p:sp>
      <p:sp>
        <p:nvSpPr>
          <p:cNvPr id="516" name="Google Shape;516;p82"/>
          <p:cNvSpPr txBox="1">
            <a:spLocks noGrp="1"/>
          </p:cNvSpPr>
          <p:nvPr>
            <p:ph type="body" idx="1"/>
          </p:nvPr>
        </p:nvSpPr>
        <p:spPr>
          <a:xfrm>
            <a:off x="457200" y="148431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dirty="0"/>
              <a:t>Password tests prevent cheating by detecting access to anything outside of the test, including “pop ups”.  Such access is judged to be an attempt to cheat and the test is interrupted.</a:t>
            </a:r>
            <a:endParaRPr dirty="0"/>
          </a:p>
          <a:p>
            <a:pPr marL="342900" lvl="0" indent="-342900" algn="l" rtl="0">
              <a:spcBef>
                <a:spcPts val="400"/>
              </a:spcBef>
              <a:spcAft>
                <a:spcPts val="0"/>
              </a:spcAft>
              <a:buClr>
                <a:schemeClr val="dk1"/>
              </a:buClr>
              <a:buSzPts val="2000"/>
              <a:buChar char="•"/>
            </a:pPr>
            <a:r>
              <a:rPr lang="en-GB" sz="2000" dirty="0"/>
              <a:t>Tests run in “full screen” mode, so access to anything outside of the test can only happen if “special” keys are pressed (including "Win" (    or      ), "Ctrl" (   ), "Alt" (   ) &amp; function keys). Do not do this!</a:t>
            </a:r>
            <a:endParaRPr dirty="0"/>
          </a:p>
          <a:p>
            <a:pPr marL="342900" lvl="0" indent="-342900" algn="l" rtl="0">
              <a:spcBef>
                <a:spcPts val="400"/>
              </a:spcBef>
              <a:spcAft>
                <a:spcPts val="0"/>
              </a:spcAft>
              <a:buClr>
                <a:schemeClr val="dk1"/>
              </a:buClr>
              <a:buSzPts val="2000"/>
              <a:buChar char="•"/>
            </a:pPr>
            <a:r>
              <a:rPr lang="en-GB" sz="2000" dirty="0"/>
              <a:t>You only need the keyboard to enter your candidate details at the beginning of the test, and during the Writing test if there is one. ONLY use keyboard letters, numbers &amp; symbols.</a:t>
            </a:r>
            <a:endParaRPr dirty="0"/>
          </a:p>
          <a:p>
            <a:pPr marL="342900" lvl="0" indent="-342900" algn="l" rtl="0">
              <a:spcBef>
                <a:spcPts val="400"/>
              </a:spcBef>
              <a:spcAft>
                <a:spcPts val="0"/>
              </a:spcAft>
              <a:buClr>
                <a:schemeClr val="dk1"/>
              </a:buClr>
              <a:buSzPts val="2000"/>
              <a:buChar char="•"/>
            </a:pPr>
            <a:r>
              <a:rPr lang="en-GB" sz="2000" dirty="0"/>
              <a:t>If you press these special keys you risk having your test interrupted. </a:t>
            </a:r>
            <a:endParaRPr dirty="0"/>
          </a:p>
        </p:txBody>
      </p:sp>
      <p:pic>
        <p:nvPicPr>
          <p:cNvPr id="517" name="Google Shape;517;p82"/>
          <p:cNvPicPr preferRelativeResize="0"/>
          <p:nvPr/>
        </p:nvPicPr>
        <p:blipFill rotWithShape="1">
          <a:blip r:embed="rId3">
            <a:alphaModFix/>
          </a:blip>
          <a:srcRect l="25362" t="16850" r="31159" b="31136"/>
          <a:stretch/>
        </p:blipFill>
        <p:spPr>
          <a:xfrm>
            <a:off x="7400925" y="2906713"/>
            <a:ext cx="190500" cy="149225"/>
          </a:xfrm>
          <a:prstGeom prst="rect">
            <a:avLst/>
          </a:prstGeom>
          <a:noFill/>
          <a:ln>
            <a:noFill/>
          </a:ln>
        </p:spPr>
      </p:pic>
      <p:pic>
        <p:nvPicPr>
          <p:cNvPr id="518" name="Google Shape;518;p82"/>
          <p:cNvPicPr preferRelativeResize="0"/>
          <p:nvPr/>
        </p:nvPicPr>
        <p:blipFill rotWithShape="1">
          <a:blip r:embed="rId4">
            <a:alphaModFix/>
          </a:blip>
          <a:srcRect l="43584" t="61354" r="21681" b="4382"/>
          <a:stretch/>
        </p:blipFill>
        <p:spPr>
          <a:xfrm>
            <a:off x="7891463" y="2901950"/>
            <a:ext cx="276225" cy="149225"/>
          </a:xfrm>
          <a:prstGeom prst="rect">
            <a:avLst/>
          </a:prstGeom>
          <a:noFill/>
          <a:ln>
            <a:noFill/>
          </a:ln>
        </p:spPr>
      </p:pic>
      <p:pic>
        <p:nvPicPr>
          <p:cNvPr id="519" name="Google Shape;519;p82"/>
          <p:cNvPicPr preferRelativeResize="0"/>
          <p:nvPr/>
        </p:nvPicPr>
        <p:blipFill rotWithShape="1">
          <a:blip r:embed="rId5">
            <a:alphaModFix/>
          </a:blip>
          <a:srcRect l="10609" t="9271" r="11670" b="10264"/>
          <a:stretch/>
        </p:blipFill>
        <p:spPr>
          <a:xfrm>
            <a:off x="1584325" y="3208338"/>
            <a:ext cx="184150" cy="149225"/>
          </a:xfrm>
          <a:prstGeom prst="rect">
            <a:avLst/>
          </a:prstGeom>
          <a:noFill/>
          <a:ln>
            <a:noFill/>
          </a:ln>
        </p:spPr>
      </p:pic>
      <p:pic>
        <p:nvPicPr>
          <p:cNvPr id="520" name="Google Shape;520;p82"/>
          <p:cNvPicPr preferRelativeResize="0"/>
          <p:nvPr/>
        </p:nvPicPr>
        <p:blipFill rotWithShape="1">
          <a:blip r:embed="rId6">
            <a:alphaModFix/>
          </a:blip>
          <a:srcRect l="22440" t="9274" r="23529" b="8064"/>
          <a:stretch/>
        </p:blipFill>
        <p:spPr>
          <a:xfrm>
            <a:off x="2592388" y="3216275"/>
            <a:ext cx="184150" cy="149225"/>
          </a:xfrm>
          <a:prstGeom prst="rect">
            <a:avLst/>
          </a:prstGeom>
          <a:noFill/>
          <a:ln>
            <a:noFill/>
          </a:ln>
        </p:spPr>
      </p:pic>
    </p:spTree>
    <p:extLst>
      <p:ext uri="{BB962C8B-B14F-4D97-AF65-F5344CB8AC3E}">
        <p14:creationId xmlns:p14="http://schemas.microsoft.com/office/powerpoint/2010/main" val="3236928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Password Test Security</a:t>
            </a:r>
            <a:endParaRPr/>
          </a:p>
        </p:txBody>
      </p:sp>
      <p:sp>
        <p:nvSpPr>
          <p:cNvPr id="352" name="Google Shape;352;p58"/>
          <p:cNvSpPr txBox="1">
            <a:spLocks noGrp="1"/>
          </p:cNvSpPr>
          <p:nvPr>
            <p:ph type="body" idx="1"/>
          </p:nvPr>
        </p:nvSpPr>
        <p:spPr>
          <a:xfrm>
            <a:off x="457200" y="1484784"/>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a:t>If the test is interrupted the following screen will appear:</a:t>
            </a:r>
            <a:endParaRPr/>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342900" algn="l" rtl="0">
              <a:spcBef>
                <a:spcPts val="400"/>
              </a:spcBef>
              <a:spcAft>
                <a:spcPts val="0"/>
              </a:spcAft>
              <a:buClr>
                <a:schemeClr val="dk1"/>
              </a:buClr>
              <a:buSzPts val="2000"/>
              <a:buChar char="•"/>
            </a:pPr>
            <a:r>
              <a:rPr lang="en-GB" sz="2000"/>
              <a:t>If this happens you can click on the continue button and restart the test, though some test time may be lost. Most answers will have been saved but answers to questions in the section being worked on at the time the test was interrupted may need to be re-entered, and also the most recent parts of an essay.</a:t>
            </a:r>
            <a:endParaRPr/>
          </a:p>
          <a:p>
            <a:pPr marL="342900" lvl="0" indent="-342900" algn="l" rtl="0">
              <a:spcBef>
                <a:spcPts val="400"/>
              </a:spcBef>
              <a:spcAft>
                <a:spcPts val="0"/>
              </a:spcAft>
              <a:buClr>
                <a:schemeClr val="dk1"/>
              </a:buClr>
              <a:buSzPts val="2000"/>
              <a:buChar char="•"/>
            </a:pPr>
            <a:r>
              <a:rPr lang="en-GB" sz="2000"/>
              <a:t>If the test is interrupted again alert the invigilator as there may be a problem with the set up of the test PC.</a:t>
            </a:r>
            <a:endParaRPr/>
          </a:p>
          <a:p>
            <a:pPr marL="342900" lvl="0" indent="-215900" algn="l" rtl="0">
              <a:spcBef>
                <a:spcPts val="400"/>
              </a:spcBef>
              <a:spcAft>
                <a:spcPts val="0"/>
              </a:spcAft>
              <a:buClr>
                <a:schemeClr val="dk1"/>
              </a:buClr>
              <a:buSzPts val="2000"/>
              <a:buNone/>
            </a:pPr>
            <a:endParaRPr sz="2000"/>
          </a:p>
        </p:txBody>
      </p:sp>
      <p:pic>
        <p:nvPicPr>
          <p:cNvPr id="353" name="Google Shape;353;p58"/>
          <p:cNvPicPr preferRelativeResize="0"/>
          <p:nvPr/>
        </p:nvPicPr>
        <p:blipFill rotWithShape="1">
          <a:blip r:embed="rId3">
            <a:alphaModFix/>
          </a:blip>
          <a:srcRect/>
          <a:stretch/>
        </p:blipFill>
        <p:spPr>
          <a:xfrm>
            <a:off x="2510624" y="1844824"/>
            <a:ext cx="4122752" cy="2232248"/>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9"/>
          <p:cNvSpPr txBox="1">
            <a:spLocks noGrp="1"/>
          </p:cNvSpPr>
          <p:nvPr>
            <p:ph type="body" idx="1"/>
          </p:nvPr>
        </p:nvSpPr>
        <p:spPr>
          <a:xfrm>
            <a:off x="428625" y="2428875"/>
            <a:ext cx="8229600" cy="252571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rgbClr val="002060"/>
              </a:buClr>
              <a:buSzPts val="6600"/>
              <a:buFont typeface="Arial"/>
              <a:buNone/>
            </a:pPr>
            <a:r>
              <a:rPr lang="en-GB" sz="6600">
                <a:solidFill>
                  <a:srgbClr val="002060"/>
                </a:solidFill>
              </a:rPr>
              <a:t>Good luck!</a:t>
            </a:r>
            <a:endParaRPr sz="660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Login Page</a:t>
            </a:r>
            <a:endParaRPr/>
          </a:p>
        </p:txBody>
      </p:sp>
      <p:pic>
        <p:nvPicPr>
          <p:cNvPr id="196" name="Google Shape;196;p39"/>
          <p:cNvPicPr preferRelativeResize="0"/>
          <p:nvPr/>
        </p:nvPicPr>
        <p:blipFill>
          <a:blip r:embed="rId3">
            <a:alphaModFix/>
          </a:blip>
          <a:stretch>
            <a:fillRect/>
          </a:stretch>
        </p:blipFill>
        <p:spPr>
          <a:xfrm>
            <a:off x="228600" y="1570065"/>
            <a:ext cx="8661449" cy="4655525"/>
          </a:xfrm>
          <a:prstGeom prst="rect">
            <a:avLst/>
          </a:prstGeom>
          <a:noFill/>
          <a:ln w="9525" cap="flat" cmpd="sng">
            <a:solidFill>
              <a:schemeClr val="dk2"/>
            </a:solidFill>
            <a:prstDash val="solid"/>
            <a:round/>
            <a:headEnd type="none" w="sm" len="sm"/>
            <a:tailEnd type="none" w="sm" len="sm"/>
          </a:ln>
        </p:spPr>
      </p:pic>
      <p:sp>
        <p:nvSpPr>
          <p:cNvPr id="197" name="Google Shape;197;p39"/>
          <p:cNvSpPr/>
          <p:nvPr/>
        </p:nvSpPr>
        <p:spPr>
          <a:xfrm>
            <a:off x="1331925" y="3500690"/>
            <a:ext cx="6480300" cy="23082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may have already entered the login details in which case you will not see this page.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Otherwise, enter the login and password as instructed by the invigilator. Only click on “login” when told to do so by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Do not click on “check </a:t>
            </a:r>
            <a:r>
              <a:rPr lang="en-GB" sz="1800">
                <a:solidFill>
                  <a:srgbClr val="002060"/>
                </a:solidFill>
              </a:rPr>
              <a:t>tests</a:t>
            </a:r>
            <a:r>
              <a:rPr lang="en-GB" sz="1800">
                <a:solidFill>
                  <a:srgbClr val="002060"/>
                </a:solidFill>
                <a:latin typeface="Arial"/>
                <a:ea typeface="Arial"/>
                <a:cs typeface="Arial"/>
                <a:sym typeface="Arial"/>
              </a:rPr>
              <a:t> remaining”.</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40"/>
          <p:cNvPicPr preferRelativeResize="0"/>
          <p:nvPr/>
        </p:nvPicPr>
        <p:blipFill>
          <a:blip r:embed="rId3">
            <a:alphaModFix/>
          </a:blip>
          <a:stretch>
            <a:fillRect/>
          </a:stretch>
        </p:blipFill>
        <p:spPr>
          <a:xfrm>
            <a:off x="152400" y="1612725"/>
            <a:ext cx="8903449" cy="4548000"/>
          </a:xfrm>
          <a:prstGeom prst="rect">
            <a:avLst/>
          </a:prstGeom>
          <a:noFill/>
          <a:ln>
            <a:noFill/>
          </a:ln>
        </p:spPr>
      </p:pic>
      <p:sp>
        <p:nvSpPr>
          <p:cNvPr id="204" name="Google Shape;204;p40"/>
          <p:cNvSpPr/>
          <p:nvPr/>
        </p:nvSpPr>
        <p:spPr>
          <a:xfrm>
            <a:off x="1331640" y="4869160"/>
            <a:ext cx="6480600" cy="1224000"/>
          </a:xfrm>
          <a:prstGeom prst="rect">
            <a:avLst/>
          </a:prstGeom>
          <a:solidFill>
            <a:srgbClr val="DAE5F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5" name="Google Shape;205;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Tests Remaining Page</a:t>
            </a:r>
            <a:endParaRPr/>
          </a:p>
        </p:txBody>
      </p:sp>
      <p:sp>
        <p:nvSpPr>
          <p:cNvPr id="206" name="Google Shape;206;p40"/>
          <p:cNvSpPr/>
          <p:nvPr/>
        </p:nvSpPr>
        <p:spPr>
          <a:xfrm>
            <a:off x="1331912" y="4869160"/>
            <a:ext cx="6480300" cy="1200300"/>
          </a:xfrm>
          <a:prstGeom prst="rect">
            <a:avLst/>
          </a:prstGeom>
          <a:solidFill>
            <a:srgbClr val="FFFFFF">
              <a:alpha val="2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If you click on “check attempts remaining” by mistake, you will see a page like this (the name of your test </a:t>
            </a:r>
            <a:r>
              <a:rPr lang="en-GB" sz="1800">
                <a:solidFill>
                  <a:srgbClr val="002060"/>
                </a:solidFill>
              </a:rPr>
              <a:t>may</a:t>
            </a:r>
            <a:r>
              <a:rPr lang="en-GB" sz="1800">
                <a:solidFill>
                  <a:srgbClr val="002060"/>
                </a:solidFill>
                <a:latin typeface="Arial"/>
                <a:ea typeface="Arial"/>
                <a:cs typeface="Arial"/>
                <a:sym typeface="Arial"/>
              </a:rPr>
              <a:t> be different).</a:t>
            </a:r>
            <a:endParaRPr sz="1800">
              <a:solidFill>
                <a:srgbClr val="002060"/>
              </a:solidFill>
            </a:endParaRPr>
          </a:p>
          <a:p>
            <a:pPr marL="0" marR="0" lvl="0" indent="0" algn="l" rtl="0">
              <a:spcBef>
                <a:spcPts val="0"/>
              </a:spcBef>
              <a:spcAft>
                <a:spcPts val="0"/>
              </a:spcAft>
              <a:buNone/>
            </a:pPr>
            <a:endParaRPr sz="1800">
              <a:solidFill>
                <a:srgbClr val="002060"/>
              </a:solidFil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Click on the “X” or “CLOSE” to return to the login page.</a:t>
            </a:r>
            <a:endParaRPr sz="18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Google Shape;212;p41"/>
          <p:cNvPicPr preferRelativeResize="0"/>
          <p:nvPr/>
        </p:nvPicPr>
        <p:blipFill>
          <a:blip r:embed="rId3">
            <a:alphaModFix/>
          </a:blip>
          <a:stretch>
            <a:fillRect/>
          </a:stretch>
        </p:blipFill>
        <p:spPr>
          <a:xfrm>
            <a:off x="76200" y="1951060"/>
            <a:ext cx="8991603" cy="4334407"/>
          </a:xfrm>
          <a:prstGeom prst="rect">
            <a:avLst/>
          </a:prstGeom>
          <a:noFill/>
          <a:ln w="9525" cap="flat" cmpd="sng">
            <a:solidFill>
              <a:schemeClr val="dk2"/>
            </a:solidFill>
            <a:prstDash val="solid"/>
            <a:round/>
            <a:headEnd type="none" w="sm" len="sm"/>
            <a:tailEnd type="none" w="sm" len="sm"/>
          </a:ln>
        </p:spPr>
      </p:pic>
      <p:sp>
        <p:nvSpPr>
          <p:cNvPr id="213" name="Google Shape;213;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After The Login Page</a:t>
            </a:r>
            <a:endParaRPr/>
          </a:p>
        </p:txBody>
      </p:sp>
      <p:sp>
        <p:nvSpPr>
          <p:cNvPr id="214" name="Google Shape;214;p41"/>
          <p:cNvSpPr/>
          <p:nvPr/>
        </p:nvSpPr>
        <p:spPr>
          <a:xfrm>
            <a:off x="1331912" y="4077072"/>
            <a:ext cx="6480300" cy="2031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The invigilator may have already clicked past this page in which case you will not see it.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If you see it, the test name and the number shown </a:t>
            </a:r>
            <a:r>
              <a:rPr lang="en-GB" sz="1800">
                <a:solidFill>
                  <a:srgbClr val="002060"/>
                </a:solidFill>
              </a:rPr>
              <a:t>may</a:t>
            </a:r>
            <a:r>
              <a:rPr lang="en-GB" sz="1800">
                <a:solidFill>
                  <a:srgbClr val="002060"/>
                </a:solidFill>
                <a:latin typeface="Arial"/>
                <a:ea typeface="Arial"/>
                <a:cs typeface="Arial"/>
                <a:sym typeface="Arial"/>
              </a:rPr>
              <a:t> be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“start” when told to do so by the invigilator.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42"/>
          <p:cNvPicPr preferRelativeResize="0"/>
          <p:nvPr/>
        </p:nvPicPr>
        <p:blipFill>
          <a:blip r:embed="rId3">
            <a:alphaModFix/>
          </a:blip>
          <a:stretch>
            <a:fillRect/>
          </a:stretch>
        </p:blipFill>
        <p:spPr>
          <a:xfrm>
            <a:off x="117425" y="1831925"/>
            <a:ext cx="8909149" cy="4462851"/>
          </a:xfrm>
          <a:prstGeom prst="rect">
            <a:avLst/>
          </a:prstGeom>
          <a:noFill/>
          <a:ln w="9525" cap="flat" cmpd="sng">
            <a:solidFill>
              <a:schemeClr val="dk2"/>
            </a:solidFill>
            <a:prstDash val="solid"/>
            <a:round/>
            <a:headEnd type="none" w="sm" len="sm"/>
            <a:tailEnd type="none" w="sm" len="sm"/>
          </a:ln>
        </p:spPr>
      </p:pic>
      <p:sp>
        <p:nvSpPr>
          <p:cNvPr id="221" name="Google Shape;221;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Welcome Screen</a:t>
            </a:r>
            <a:endParaRPr/>
          </a:p>
        </p:txBody>
      </p:sp>
      <p:sp>
        <p:nvSpPr>
          <p:cNvPr id="222" name="Google Shape;222;p42"/>
          <p:cNvSpPr/>
          <p:nvPr/>
        </p:nvSpPr>
        <p:spPr>
          <a:xfrm>
            <a:off x="1331913" y="4941888"/>
            <a:ext cx="6480300" cy="1200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43"/>
          <p:cNvPicPr preferRelativeResize="0"/>
          <p:nvPr/>
        </p:nvPicPr>
        <p:blipFill>
          <a:blip r:embed="rId3">
            <a:alphaModFix/>
          </a:blip>
          <a:stretch>
            <a:fillRect/>
          </a:stretch>
        </p:blipFill>
        <p:spPr>
          <a:xfrm>
            <a:off x="201450" y="1912075"/>
            <a:ext cx="8752578" cy="4353301"/>
          </a:xfrm>
          <a:prstGeom prst="rect">
            <a:avLst/>
          </a:prstGeom>
          <a:noFill/>
          <a:ln w="9525" cap="flat" cmpd="sng">
            <a:solidFill>
              <a:schemeClr val="dk2"/>
            </a:solidFill>
            <a:prstDash val="solid"/>
            <a:round/>
            <a:headEnd type="none" w="sm" len="sm"/>
            <a:tailEnd type="none" w="sm" len="sm"/>
          </a:ln>
        </p:spPr>
      </p:pic>
      <p:sp>
        <p:nvSpPr>
          <p:cNvPr id="228" name="Google Shape;228;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Information Screen</a:t>
            </a:r>
            <a:endParaRPr/>
          </a:p>
        </p:txBody>
      </p:sp>
      <p:sp>
        <p:nvSpPr>
          <p:cNvPr id="229" name="Google Shape;229;p43"/>
          <p:cNvSpPr/>
          <p:nvPr/>
        </p:nvSpPr>
        <p:spPr>
          <a:xfrm>
            <a:off x="1331913" y="4941888"/>
            <a:ext cx="6480300" cy="1200300"/>
          </a:xfrm>
          <a:prstGeom prst="rect">
            <a:avLst/>
          </a:prstGeom>
          <a:solidFill>
            <a:srgbClr val="4F81BD">
              <a:alpha val="20000"/>
            </a:srgb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44"/>
          <p:cNvPicPr preferRelativeResize="0"/>
          <p:nvPr/>
        </p:nvPicPr>
        <p:blipFill>
          <a:blip r:embed="rId3">
            <a:alphaModFix/>
          </a:blip>
          <a:stretch>
            <a:fillRect/>
          </a:stretch>
        </p:blipFill>
        <p:spPr>
          <a:xfrm>
            <a:off x="152400" y="1493875"/>
            <a:ext cx="8772397" cy="5019648"/>
          </a:xfrm>
          <a:prstGeom prst="rect">
            <a:avLst/>
          </a:prstGeom>
          <a:noFill/>
          <a:ln w="9525" cap="flat" cmpd="sng">
            <a:solidFill>
              <a:schemeClr val="dk2"/>
            </a:solidFill>
            <a:prstDash val="solid"/>
            <a:round/>
            <a:headEnd type="none" w="sm" len="sm"/>
            <a:tailEnd type="none" w="sm" len="sm"/>
          </a:ln>
        </p:spPr>
      </p:pic>
      <p:sp>
        <p:nvSpPr>
          <p:cNvPr id="235" name="Google Shape;235;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Candidate Details</a:t>
            </a:r>
            <a:endParaRPr/>
          </a:p>
        </p:txBody>
      </p:sp>
      <p:sp>
        <p:nvSpPr>
          <p:cNvPr id="236" name="Google Shape;236;p44"/>
          <p:cNvSpPr txBox="1"/>
          <p:nvPr/>
        </p:nvSpPr>
        <p:spPr>
          <a:xfrm>
            <a:off x="3894150" y="1476375"/>
            <a:ext cx="5040300" cy="4737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Carefully complete this section with information about yourself, it cannot be changed later.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will instruct you how to fill in the identification details and test location.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may be more fields, if there are the invigilator will instruct you how to fill them in.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Move the keyboard out of the way, only the mouse is needed until you reach the Writing module of the test. Especially do not press the “special”  keys (CTRL, ALT, Win etc) this will interrupt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1" i="0" u="none" strike="noStrike" cap="none">
                <a:solidFill>
                  <a:srgbClr val="FF0000"/>
                </a:solidFill>
                <a:latin typeface="Arial"/>
                <a:ea typeface="Arial"/>
                <a:cs typeface="Arial"/>
                <a:sym typeface="Arial"/>
              </a:rPr>
              <a:t>WAIT </a:t>
            </a:r>
            <a:r>
              <a:rPr lang="en-GB" sz="1800" b="0" i="0" u="none" strike="noStrike" cap="none">
                <a:solidFill>
                  <a:srgbClr val="FF0000"/>
                </a:solidFill>
                <a:latin typeface="Arial"/>
                <a:ea typeface="Arial"/>
                <a:cs typeface="Arial"/>
                <a:sym typeface="Arial"/>
              </a:rPr>
              <a:t>for the invigilator to check your details and only click on “continue” when told to do so.</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Test Information</a:t>
            </a:r>
            <a:endParaRPr/>
          </a:p>
        </p:txBody>
      </p:sp>
      <p:sp>
        <p:nvSpPr>
          <p:cNvPr id="242" name="Google Shape;242;p4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43" name="Google Shape;243;p45"/>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pic>
        <p:nvPicPr>
          <p:cNvPr id="244" name="Google Shape;244;p45"/>
          <p:cNvPicPr preferRelativeResize="0"/>
          <p:nvPr/>
        </p:nvPicPr>
        <p:blipFill rotWithShape="1">
          <a:blip r:embed="rId4">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45" name="Google Shape;245;p45"/>
          <p:cNvSpPr txBox="1"/>
          <p:nvPr/>
        </p:nvSpPr>
        <p:spPr>
          <a:xfrm>
            <a:off x="323850" y="2997200"/>
            <a:ext cx="8496300" cy="3140075"/>
          </a:xfrm>
          <a:prstGeom prst="rect">
            <a:avLst/>
          </a:prstGeom>
          <a:solidFill>
            <a:srgbClr val="4F81BD">
              <a:alpha val="20000"/>
            </a:srgbClr>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rPr>
              <a:t>1 hour</a:t>
            </a:r>
            <a:r>
              <a:rPr lang="en-GB" sz="1800" b="0" i="0" u="none" strike="noStrike" cap="none">
                <a:solidFill>
                  <a:srgbClr val="002060"/>
                </a:solidFill>
                <a:latin typeface="Arial"/>
                <a:ea typeface="Arial"/>
                <a:cs typeface="Arial"/>
                <a:sym typeface="Arial"/>
              </a:rPr>
              <a:t> to complete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5 sections, total 72 questions. The questions get progressively harder within each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When you finish a section you cannot return, make sure you have answered all the questions.</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Do not use the keyboard in this test.</a:t>
            </a:r>
            <a:endParaRPr/>
          </a:p>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“continue” (screen bottom right) to move forward in the test.</a:t>
            </a:r>
            <a:endParaRPr/>
          </a:p>
        </p:txBody>
      </p:sp>
      <p:pic>
        <p:nvPicPr>
          <p:cNvPr id="246" name="Google Shape;246;p45"/>
          <p:cNvPicPr preferRelativeResize="0"/>
          <p:nvPr/>
        </p:nvPicPr>
        <p:blipFill rotWithShape="1">
          <a:blip r:embed="rId5">
            <a:alphaModFix/>
          </a:blip>
          <a:srcRect/>
          <a:stretch/>
        </p:blipFill>
        <p:spPr>
          <a:xfrm>
            <a:off x="323850" y="1511848"/>
            <a:ext cx="4553988" cy="1457818"/>
          </a:xfrm>
          <a:prstGeom prst="rect">
            <a:avLst/>
          </a:prstGeom>
          <a:noFill/>
          <a:ln>
            <a:noFill/>
          </a:ln>
        </p:spPr>
      </p:pic>
      <p:pic>
        <p:nvPicPr>
          <p:cNvPr id="247" name="Google Shape;247;p45"/>
          <p:cNvPicPr preferRelativeResize="0"/>
          <p:nvPr/>
        </p:nvPicPr>
        <p:blipFill rotWithShape="1">
          <a:blip r:embed="rId6">
            <a:alphaModFix/>
          </a:blip>
          <a:srcRect/>
          <a:stretch/>
        </p:blipFill>
        <p:spPr>
          <a:xfrm>
            <a:off x="340283" y="1533525"/>
            <a:ext cx="4608991" cy="145592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1380</Words>
  <Application>Microsoft Office PowerPoint</Application>
  <PresentationFormat>On-screen Show (4:3)</PresentationFormat>
  <Paragraphs>145</Paragraphs>
  <Slides>23</Slides>
  <Notes>23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23</vt:i4>
      </vt:variant>
    </vt:vector>
  </HeadingPairs>
  <TitlesOfParts>
    <vt:vector size="28" baseType="lpstr">
      <vt:lpstr>Arial</vt:lpstr>
      <vt:lpstr>Calibri</vt:lpstr>
      <vt:lpstr>Office Theme</vt:lpstr>
      <vt:lpstr>Office Theme</vt:lpstr>
      <vt:lpstr>Office Theme</vt:lpstr>
      <vt:lpstr>   Taking the   Password Pupil  Knowledge and Writing   Test   </vt:lpstr>
      <vt:lpstr>Overall Structure</vt:lpstr>
      <vt:lpstr>Login Page</vt:lpstr>
      <vt:lpstr>Tests Remaining Page</vt:lpstr>
      <vt:lpstr>After The Login Page</vt:lpstr>
      <vt:lpstr>Welcome Screen</vt:lpstr>
      <vt:lpstr>Information Screen</vt:lpstr>
      <vt:lpstr>Candidate Details</vt:lpstr>
      <vt:lpstr>Knowledge Test Information</vt:lpstr>
      <vt:lpstr>Five Knowledge Test Sections</vt:lpstr>
      <vt:lpstr>Example - Knowledge Section 1</vt:lpstr>
      <vt:lpstr>Knowledge Section 1</vt:lpstr>
      <vt:lpstr>End of Knowledge Section 1</vt:lpstr>
      <vt:lpstr>Knowledge Section 2</vt:lpstr>
      <vt:lpstr>Knowledge Section 3</vt:lpstr>
      <vt:lpstr>Knowledge Section 4</vt:lpstr>
      <vt:lpstr>Knowledge Section 5</vt:lpstr>
      <vt:lpstr>Writing Test Information</vt:lpstr>
      <vt:lpstr>Writing Section</vt:lpstr>
      <vt:lpstr>Exit</vt:lpstr>
      <vt:lpstr>Password Test Security</vt:lpstr>
      <vt:lpstr>Password Test Security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Taking the   Password Pupil  Knowledge and Writing   Test   </dc:title>
  <cp:lastModifiedBy>ELT</cp:lastModifiedBy>
  <cp:revision>3</cp:revision>
  <dcterms:modified xsi:type="dcterms:W3CDTF">2021-03-17T12:25:25Z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547889</vt:lpwstr>
  </property>
  <property fmtid="{D5CDD505-2E9C-101B-9397-08002B2CF9AE}" name="NXPowerLiteSettings" pid="3">
    <vt:lpwstr>C7000400038000</vt:lpwstr>
  </property>
  <property fmtid="{D5CDD505-2E9C-101B-9397-08002B2CF9AE}" name="NXPowerLiteVersion" pid="4">
    <vt:lpwstr>S9.0.3</vt:lpwstr>
  </property>
</Properties>
</file>